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0" r:id="rId3"/>
    <p:sldId id="263" r:id="rId4"/>
    <p:sldId id="258" r:id="rId5"/>
    <p:sldId id="262" r:id="rId6"/>
    <p:sldId id="261" r:id="rId7"/>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8" d="100"/>
          <a:sy n="98" d="100"/>
        </p:scale>
        <p:origin x="587"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775BB29-660D-4DCE-A598-89615B14C2A1}"/>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467F37AE-AFC6-4179-BD42-7A12E558DE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462C8D67-1DA2-49A9-8F3D-F34D297339AE}"/>
              </a:ext>
            </a:extLst>
          </p:cNvPr>
          <p:cNvSpPr>
            <a:spLocks noGrp="1"/>
          </p:cNvSpPr>
          <p:nvPr>
            <p:ph type="dt" sz="half" idx="10"/>
          </p:nvPr>
        </p:nvSpPr>
        <p:spPr/>
        <p:txBody>
          <a:bodyPr/>
          <a:lstStyle/>
          <a:p>
            <a:fld id="{3ECB86AA-2550-43D4-BDDB-674E1DFAC36B}" type="datetimeFigureOut">
              <a:rPr lang="zh-TW" altLang="en-US" smtClean="0"/>
              <a:t>2026/4/24</a:t>
            </a:fld>
            <a:endParaRPr lang="zh-TW" altLang="en-US"/>
          </a:p>
        </p:txBody>
      </p:sp>
      <p:sp>
        <p:nvSpPr>
          <p:cNvPr id="5" name="頁尾版面配置區 4">
            <a:extLst>
              <a:ext uri="{FF2B5EF4-FFF2-40B4-BE49-F238E27FC236}">
                <a16:creationId xmlns:a16="http://schemas.microsoft.com/office/drawing/2014/main" id="{9BC6764E-D4E6-4772-AE1A-400517E1A4BB}"/>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052ED27B-151E-4450-8DF2-E65D6F94F51E}"/>
              </a:ext>
            </a:extLst>
          </p:cNvPr>
          <p:cNvSpPr>
            <a:spLocks noGrp="1"/>
          </p:cNvSpPr>
          <p:nvPr>
            <p:ph type="sldNum" sz="quarter" idx="12"/>
          </p:nvPr>
        </p:nvSpPr>
        <p:spPr/>
        <p:txBody>
          <a:body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2706542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A7C2208-FE0B-4A61-850A-8318EA577FFD}"/>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F863C06F-7992-4894-A9D2-47657F81377A}"/>
              </a:ext>
            </a:extLst>
          </p:cNvPr>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121FAE8E-000F-44C2-B3E8-BB01EA59EE92}"/>
              </a:ext>
            </a:extLst>
          </p:cNvPr>
          <p:cNvSpPr>
            <a:spLocks noGrp="1"/>
          </p:cNvSpPr>
          <p:nvPr>
            <p:ph type="dt" sz="half" idx="10"/>
          </p:nvPr>
        </p:nvSpPr>
        <p:spPr/>
        <p:txBody>
          <a:bodyPr/>
          <a:lstStyle/>
          <a:p>
            <a:fld id="{3ECB86AA-2550-43D4-BDDB-674E1DFAC36B}" type="datetimeFigureOut">
              <a:rPr lang="zh-TW" altLang="en-US" smtClean="0"/>
              <a:t>2026/4/24</a:t>
            </a:fld>
            <a:endParaRPr lang="zh-TW" altLang="en-US"/>
          </a:p>
        </p:txBody>
      </p:sp>
      <p:sp>
        <p:nvSpPr>
          <p:cNvPr id="5" name="頁尾版面配置區 4">
            <a:extLst>
              <a:ext uri="{FF2B5EF4-FFF2-40B4-BE49-F238E27FC236}">
                <a16:creationId xmlns:a16="http://schemas.microsoft.com/office/drawing/2014/main" id="{0AC4B58D-53CE-443D-87C5-4353B92C0EFC}"/>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8FEE5716-A6FA-4808-A448-710189A88489}"/>
              </a:ext>
            </a:extLst>
          </p:cNvPr>
          <p:cNvSpPr>
            <a:spLocks noGrp="1"/>
          </p:cNvSpPr>
          <p:nvPr>
            <p:ph type="sldNum" sz="quarter" idx="12"/>
          </p:nvPr>
        </p:nvSpPr>
        <p:spPr/>
        <p:txBody>
          <a:body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4173616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0097F88D-C020-4213-8E23-63FF16944FCA}"/>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B26CB96D-F355-4145-9AB9-FB4753A4328E}"/>
              </a:ext>
            </a:extLst>
          </p:cNvPr>
          <p:cNvSpPr>
            <a:spLocks noGrp="1"/>
          </p:cNvSpPr>
          <p:nvPr>
            <p:ph type="body" orient="vert" idx="1"/>
          </p:nvPr>
        </p:nvSpPr>
        <p:spPr>
          <a:xfrm>
            <a:off x="838200" y="365125"/>
            <a:ext cx="7734300" cy="5811838"/>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CB2B004F-634D-4746-A74E-5CF55F9C364D}"/>
              </a:ext>
            </a:extLst>
          </p:cNvPr>
          <p:cNvSpPr>
            <a:spLocks noGrp="1"/>
          </p:cNvSpPr>
          <p:nvPr>
            <p:ph type="dt" sz="half" idx="10"/>
          </p:nvPr>
        </p:nvSpPr>
        <p:spPr/>
        <p:txBody>
          <a:bodyPr/>
          <a:lstStyle/>
          <a:p>
            <a:fld id="{3ECB86AA-2550-43D4-BDDB-674E1DFAC36B}" type="datetimeFigureOut">
              <a:rPr lang="zh-TW" altLang="en-US" smtClean="0"/>
              <a:t>2026/4/24</a:t>
            </a:fld>
            <a:endParaRPr lang="zh-TW" altLang="en-US"/>
          </a:p>
        </p:txBody>
      </p:sp>
      <p:sp>
        <p:nvSpPr>
          <p:cNvPr id="5" name="頁尾版面配置區 4">
            <a:extLst>
              <a:ext uri="{FF2B5EF4-FFF2-40B4-BE49-F238E27FC236}">
                <a16:creationId xmlns:a16="http://schemas.microsoft.com/office/drawing/2014/main" id="{35028FED-D44F-4B02-BFB8-77D764A3F99F}"/>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E663966C-9738-48F4-919D-A3BFBAB41EF4}"/>
              </a:ext>
            </a:extLst>
          </p:cNvPr>
          <p:cNvSpPr>
            <a:spLocks noGrp="1"/>
          </p:cNvSpPr>
          <p:nvPr>
            <p:ph type="sldNum" sz="quarter" idx="12"/>
          </p:nvPr>
        </p:nvSpPr>
        <p:spPr/>
        <p:txBody>
          <a:body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2062503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739BE3F-CA25-4FE9-9D51-F4DF0FB06922}"/>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3D7D17E7-92AE-49BA-AE96-347C7D99E50D}"/>
              </a:ext>
            </a:extLst>
          </p:cNvPr>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CF7254CE-123B-4788-BBBD-7CD204B62ACB}"/>
              </a:ext>
            </a:extLst>
          </p:cNvPr>
          <p:cNvSpPr>
            <a:spLocks noGrp="1"/>
          </p:cNvSpPr>
          <p:nvPr>
            <p:ph type="dt" sz="half" idx="10"/>
          </p:nvPr>
        </p:nvSpPr>
        <p:spPr/>
        <p:txBody>
          <a:bodyPr/>
          <a:lstStyle/>
          <a:p>
            <a:fld id="{3ECB86AA-2550-43D4-BDDB-674E1DFAC36B}" type="datetimeFigureOut">
              <a:rPr lang="zh-TW" altLang="en-US" smtClean="0"/>
              <a:t>2026/4/24</a:t>
            </a:fld>
            <a:endParaRPr lang="zh-TW" altLang="en-US"/>
          </a:p>
        </p:txBody>
      </p:sp>
      <p:sp>
        <p:nvSpPr>
          <p:cNvPr id="5" name="頁尾版面配置區 4">
            <a:extLst>
              <a:ext uri="{FF2B5EF4-FFF2-40B4-BE49-F238E27FC236}">
                <a16:creationId xmlns:a16="http://schemas.microsoft.com/office/drawing/2014/main" id="{E907E6EE-578B-4E11-B376-AF9F012AE70E}"/>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0937C240-C6C9-45A4-A9A4-29159F260984}"/>
              </a:ext>
            </a:extLst>
          </p:cNvPr>
          <p:cNvSpPr>
            <a:spLocks noGrp="1"/>
          </p:cNvSpPr>
          <p:nvPr>
            <p:ph type="sldNum" sz="quarter" idx="12"/>
          </p:nvPr>
        </p:nvSpPr>
        <p:spPr/>
        <p:txBody>
          <a:body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2129358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C50CAEB-AC19-4D52-BB83-FE801970FE22}"/>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CBAC9F07-8818-48B0-AF55-9A36581258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日期版面配置區 3">
            <a:extLst>
              <a:ext uri="{FF2B5EF4-FFF2-40B4-BE49-F238E27FC236}">
                <a16:creationId xmlns:a16="http://schemas.microsoft.com/office/drawing/2014/main" id="{A709496E-2DD0-44C6-B929-B029CE88AFCF}"/>
              </a:ext>
            </a:extLst>
          </p:cNvPr>
          <p:cNvSpPr>
            <a:spLocks noGrp="1"/>
          </p:cNvSpPr>
          <p:nvPr>
            <p:ph type="dt" sz="half" idx="10"/>
          </p:nvPr>
        </p:nvSpPr>
        <p:spPr/>
        <p:txBody>
          <a:bodyPr/>
          <a:lstStyle/>
          <a:p>
            <a:fld id="{3ECB86AA-2550-43D4-BDDB-674E1DFAC36B}" type="datetimeFigureOut">
              <a:rPr lang="zh-TW" altLang="en-US" smtClean="0"/>
              <a:t>2026/4/24</a:t>
            </a:fld>
            <a:endParaRPr lang="zh-TW" altLang="en-US"/>
          </a:p>
        </p:txBody>
      </p:sp>
      <p:sp>
        <p:nvSpPr>
          <p:cNvPr id="5" name="頁尾版面配置區 4">
            <a:extLst>
              <a:ext uri="{FF2B5EF4-FFF2-40B4-BE49-F238E27FC236}">
                <a16:creationId xmlns:a16="http://schemas.microsoft.com/office/drawing/2014/main" id="{B2680991-68AE-49D8-A81D-2518892E4BB4}"/>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29AF861D-5199-4D27-97FE-3BE764EA62B8}"/>
              </a:ext>
            </a:extLst>
          </p:cNvPr>
          <p:cNvSpPr>
            <a:spLocks noGrp="1"/>
          </p:cNvSpPr>
          <p:nvPr>
            <p:ph type="sldNum" sz="quarter" idx="12"/>
          </p:nvPr>
        </p:nvSpPr>
        <p:spPr/>
        <p:txBody>
          <a:body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98353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07498C2-E8B3-46A6-AB48-B85008431E93}"/>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CCCE080F-C72A-4DE0-A1AA-23A6FF33C452}"/>
              </a:ext>
            </a:extLst>
          </p:cNvPr>
          <p:cNvSpPr>
            <a:spLocks noGrp="1"/>
          </p:cNvSpPr>
          <p:nvPr>
            <p:ph sz="half" idx="1"/>
          </p:nvPr>
        </p:nvSpPr>
        <p:spPr>
          <a:xfrm>
            <a:off x="838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2581C6C4-D2F4-4D8A-9B11-CE31C4E468A4}"/>
              </a:ext>
            </a:extLst>
          </p:cNvPr>
          <p:cNvSpPr>
            <a:spLocks noGrp="1"/>
          </p:cNvSpPr>
          <p:nvPr>
            <p:ph sz="half" idx="2"/>
          </p:nvPr>
        </p:nvSpPr>
        <p:spPr>
          <a:xfrm>
            <a:off x="6172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F9061820-9C21-442B-9DD3-F2970151956A}"/>
              </a:ext>
            </a:extLst>
          </p:cNvPr>
          <p:cNvSpPr>
            <a:spLocks noGrp="1"/>
          </p:cNvSpPr>
          <p:nvPr>
            <p:ph type="dt" sz="half" idx="10"/>
          </p:nvPr>
        </p:nvSpPr>
        <p:spPr/>
        <p:txBody>
          <a:bodyPr/>
          <a:lstStyle/>
          <a:p>
            <a:fld id="{3ECB86AA-2550-43D4-BDDB-674E1DFAC36B}" type="datetimeFigureOut">
              <a:rPr lang="zh-TW" altLang="en-US" smtClean="0"/>
              <a:t>2026/4/24</a:t>
            </a:fld>
            <a:endParaRPr lang="zh-TW" altLang="en-US"/>
          </a:p>
        </p:txBody>
      </p:sp>
      <p:sp>
        <p:nvSpPr>
          <p:cNvPr id="6" name="頁尾版面配置區 5">
            <a:extLst>
              <a:ext uri="{FF2B5EF4-FFF2-40B4-BE49-F238E27FC236}">
                <a16:creationId xmlns:a16="http://schemas.microsoft.com/office/drawing/2014/main" id="{300C0C2A-921D-463D-9635-D19D1C6A9BCE}"/>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A88021CA-05F3-42C7-9FB8-5D624CC34AAB}"/>
              </a:ext>
            </a:extLst>
          </p:cNvPr>
          <p:cNvSpPr>
            <a:spLocks noGrp="1"/>
          </p:cNvSpPr>
          <p:nvPr>
            <p:ph type="sldNum" sz="quarter" idx="12"/>
          </p:nvPr>
        </p:nvSpPr>
        <p:spPr/>
        <p:txBody>
          <a:body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409787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95C838B-8323-48C3-9C43-6A88EEC4DDA2}"/>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6299976F-B0D7-4234-9759-4C2494DB58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a:extLst>
              <a:ext uri="{FF2B5EF4-FFF2-40B4-BE49-F238E27FC236}">
                <a16:creationId xmlns:a16="http://schemas.microsoft.com/office/drawing/2014/main" id="{5B7706CB-BA2F-487B-9A15-AD37F3F30370}"/>
              </a:ext>
            </a:extLst>
          </p:cNvPr>
          <p:cNvSpPr>
            <a:spLocks noGrp="1"/>
          </p:cNvSpPr>
          <p:nvPr>
            <p:ph sz="half" idx="2"/>
          </p:nvPr>
        </p:nvSpPr>
        <p:spPr>
          <a:xfrm>
            <a:off x="839788" y="2505075"/>
            <a:ext cx="5157787"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FFAA716E-415F-49E1-A339-A708586C32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a:extLst>
              <a:ext uri="{FF2B5EF4-FFF2-40B4-BE49-F238E27FC236}">
                <a16:creationId xmlns:a16="http://schemas.microsoft.com/office/drawing/2014/main" id="{AA557C9B-C17F-4F24-9970-BB819CA1F9BF}"/>
              </a:ext>
            </a:extLst>
          </p:cNvPr>
          <p:cNvSpPr>
            <a:spLocks noGrp="1"/>
          </p:cNvSpPr>
          <p:nvPr>
            <p:ph sz="quarter" idx="4"/>
          </p:nvPr>
        </p:nvSpPr>
        <p:spPr>
          <a:xfrm>
            <a:off x="6172200" y="2505075"/>
            <a:ext cx="5183188"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11A14C23-F237-4129-99D4-306429ABAC3A}"/>
              </a:ext>
            </a:extLst>
          </p:cNvPr>
          <p:cNvSpPr>
            <a:spLocks noGrp="1"/>
          </p:cNvSpPr>
          <p:nvPr>
            <p:ph type="dt" sz="half" idx="10"/>
          </p:nvPr>
        </p:nvSpPr>
        <p:spPr/>
        <p:txBody>
          <a:bodyPr/>
          <a:lstStyle/>
          <a:p>
            <a:fld id="{3ECB86AA-2550-43D4-BDDB-674E1DFAC36B}" type="datetimeFigureOut">
              <a:rPr lang="zh-TW" altLang="en-US" smtClean="0"/>
              <a:t>2026/4/24</a:t>
            </a:fld>
            <a:endParaRPr lang="zh-TW" altLang="en-US"/>
          </a:p>
        </p:txBody>
      </p:sp>
      <p:sp>
        <p:nvSpPr>
          <p:cNvPr id="8" name="頁尾版面配置區 7">
            <a:extLst>
              <a:ext uri="{FF2B5EF4-FFF2-40B4-BE49-F238E27FC236}">
                <a16:creationId xmlns:a16="http://schemas.microsoft.com/office/drawing/2014/main" id="{A90F18C4-4E05-42A7-BF72-A51A56B00DA8}"/>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7236939F-6627-42F3-B150-C0CC6AACBD7B}"/>
              </a:ext>
            </a:extLst>
          </p:cNvPr>
          <p:cNvSpPr>
            <a:spLocks noGrp="1"/>
          </p:cNvSpPr>
          <p:nvPr>
            <p:ph type="sldNum" sz="quarter" idx="12"/>
          </p:nvPr>
        </p:nvSpPr>
        <p:spPr/>
        <p:txBody>
          <a:body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1091203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47A6716-CA92-4B02-86BF-D7C02F760B14}"/>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F56E4C8F-F33B-4C81-BF79-B48D1CB2B4FB}"/>
              </a:ext>
            </a:extLst>
          </p:cNvPr>
          <p:cNvSpPr>
            <a:spLocks noGrp="1"/>
          </p:cNvSpPr>
          <p:nvPr>
            <p:ph type="dt" sz="half" idx="10"/>
          </p:nvPr>
        </p:nvSpPr>
        <p:spPr/>
        <p:txBody>
          <a:bodyPr/>
          <a:lstStyle/>
          <a:p>
            <a:fld id="{3ECB86AA-2550-43D4-BDDB-674E1DFAC36B}" type="datetimeFigureOut">
              <a:rPr lang="zh-TW" altLang="en-US" smtClean="0"/>
              <a:t>2026/4/24</a:t>
            </a:fld>
            <a:endParaRPr lang="zh-TW" altLang="en-US"/>
          </a:p>
        </p:txBody>
      </p:sp>
      <p:sp>
        <p:nvSpPr>
          <p:cNvPr id="4" name="頁尾版面配置區 3">
            <a:extLst>
              <a:ext uri="{FF2B5EF4-FFF2-40B4-BE49-F238E27FC236}">
                <a16:creationId xmlns:a16="http://schemas.microsoft.com/office/drawing/2014/main" id="{413BAF16-1229-4234-8409-B147477127B3}"/>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C62D2B2B-3FC4-406F-A436-ACBE2700F710}"/>
              </a:ext>
            </a:extLst>
          </p:cNvPr>
          <p:cNvSpPr>
            <a:spLocks noGrp="1"/>
          </p:cNvSpPr>
          <p:nvPr>
            <p:ph type="sldNum" sz="quarter" idx="12"/>
          </p:nvPr>
        </p:nvSpPr>
        <p:spPr/>
        <p:txBody>
          <a:body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5454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B1187A75-98F6-4698-B903-648FB6D41179}"/>
              </a:ext>
            </a:extLst>
          </p:cNvPr>
          <p:cNvSpPr>
            <a:spLocks noGrp="1"/>
          </p:cNvSpPr>
          <p:nvPr>
            <p:ph type="dt" sz="half" idx="10"/>
          </p:nvPr>
        </p:nvSpPr>
        <p:spPr/>
        <p:txBody>
          <a:bodyPr/>
          <a:lstStyle/>
          <a:p>
            <a:fld id="{3ECB86AA-2550-43D4-BDDB-674E1DFAC36B}" type="datetimeFigureOut">
              <a:rPr lang="zh-TW" altLang="en-US" smtClean="0"/>
              <a:t>2026/4/24</a:t>
            </a:fld>
            <a:endParaRPr lang="zh-TW" altLang="en-US"/>
          </a:p>
        </p:txBody>
      </p:sp>
      <p:sp>
        <p:nvSpPr>
          <p:cNvPr id="3" name="頁尾版面配置區 2">
            <a:extLst>
              <a:ext uri="{FF2B5EF4-FFF2-40B4-BE49-F238E27FC236}">
                <a16:creationId xmlns:a16="http://schemas.microsoft.com/office/drawing/2014/main" id="{04F8F7C5-AA1E-4A73-A6BD-C5959F8C882B}"/>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841F7D3E-6C38-4325-BADF-473A8376F679}"/>
              </a:ext>
            </a:extLst>
          </p:cNvPr>
          <p:cNvSpPr>
            <a:spLocks noGrp="1"/>
          </p:cNvSpPr>
          <p:nvPr>
            <p:ph type="sldNum" sz="quarter" idx="12"/>
          </p:nvPr>
        </p:nvSpPr>
        <p:spPr/>
        <p:txBody>
          <a:body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336332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A656F74-6272-460A-A282-5F38C100E5DA}"/>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55C8BE02-81FD-4007-962E-36EB936A4D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013FA482-200E-44C5-820A-73F6E38B89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a:extLst>
              <a:ext uri="{FF2B5EF4-FFF2-40B4-BE49-F238E27FC236}">
                <a16:creationId xmlns:a16="http://schemas.microsoft.com/office/drawing/2014/main" id="{CAA15707-D836-45F4-A497-AD1E34D9B30C}"/>
              </a:ext>
            </a:extLst>
          </p:cNvPr>
          <p:cNvSpPr>
            <a:spLocks noGrp="1"/>
          </p:cNvSpPr>
          <p:nvPr>
            <p:ph type="dt" sz="half" idx="10"/>
          </p:nvPr>
        </p:nvSpPr>
        <p:spPr/>
        <p:txBody>
          <a:bodyPr/>
          <a:lstStyle/>
          <a:p>
            <a:fld id="{3ECB86AA-2550-43D4-BDDB-674E1DFAC36B}" type="datetimeFigureOut">
              <a:rPr lang="zh-TW" altLang="en-US" smtClean="0"/>
              <a:t>2026/4/24</a:t>
            </a:fld>
            <a:endParaRPr lang="zh-TW" altLang="en-US"/>
          </a:p>
        </p:txBody>
      </p:sp>
      <p:sp>
        <p:nvSpPr>
          <p:cNvPr id="6" name="頁尾版面配置區 5">
            <a:extLst>
              <a:ext uri="{FF2B5EF4-FFF2-40B4-BE49-F238E27FC236}">
                <a16:creationId xmlns:a16="http://schemas.microsoft.com/office/drawing/2014/main" id="{ABBBED8B-9D3F-4D2E-85CB-395D58CF8F1D}"/>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9DB97BEF-55A6-48E7-B184-BCC6D60E41F9}"/>
              </a:ext>
            </a:extLst>
          </p:cNvPr>
          <p:cNvSpPr>
            <a:spLocks noGrp="1"/>
          </p:cNvSpPr>
          <p:nvPr>
            <p:ph type="sldNum" sz="quarter" idx="12"/>
          </p:nvPr>
        </p:nvSpPr>
        <p:spPr/>
        <p:txBody>
          <a:body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3193562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0794E0C-0179-4DB2-964B-EF4B21A26B3A}"/>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AEFA0E33-0093-4469-8B9E-99CB480AAC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D2551936-F25B-4474-95B1-3DB6E79584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a:extLst>
              <a:ext uri="{FF2B5EF4-FFF2-40B4-BE49-F238E27FC236}">
                <a16:creationId xmlns:a16="http://schemas.microsoft.com/office/drawing/2014/main" id="{B58763A9-4881-4315-B522-9FAA4E145922}"/>
              </a:ext>
            </a:extLst>
          </p:cNvPr>
          <p:cNvSpPr>
            <a:spLocks noGrp="1"/>
          </p:cNvSpPr>
          <p:nvPr>
            <p:ph type="dt" sz="half" idx="10"/>
          </p:nvPr>
        </p:nvSpPr>
        <p:spPr/>
        <p:txBody>
          <a:bodyPr/>
          <a:lstStyle/>
          <a:p>
            <a:fld id="{3ECB86AA-2550-43D4-BDDB-674E1DFAC36B}" type="datetimeFigureOut">
              <a:rPr lang="zh-TW" altLang="en-US" smtClean="0"/>
              <a:t>2026/4/24</a:t>
            </a:fld>
            <a:endParaRPr lang="zh-TW" altLang="en-US"/>
          </a:p>
        </p:txBody>
      </p:sp>
      <p:sp>
        <p:nvSpPr>
          <p:cNvPr id="6" name="頁尾版面配置區 5">
            <a:extLst>
              <a:ext uri="{FF2B5EF4-FFF2-40B4-BE49-F238E27FC236}">
                <a16:creationId xmlns:a16="http://schemas.microsoft.com/office/drawing/2014/main" id="{8EC2EF0C-A58D-4046-8378-5B12F9491208}"/>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7A51725B-450A-43C3-A402-011B975A36FE}"/>
              </a:ext>
            </a:extLst>
          </p:cNvPr>
          <p:cNvSpPr>
            <a:spLocks noGrp="1"/>
          </p:cNvSpPr>
          <p:nvPr>
            <p:ph type="sldNum" sz="quarter" idx="12"/>
          </p:nvPr>
        </p:nvSpPr>
        <p:spPr/>
        <p:txBody>
          <a:body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286853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DD1190EC-AD7C-4127-B9D0-A861A05499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4FEE61E2-F993-4DA5-AA2C-8B4FFA7C4C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25DC376B-309D-42DC-B3C2-09929F6492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B86AA-2550-43D4-BDDB-674E1DFAC36B}" type="datetimeFigureOut">
              <a:rPr lang="zh-TW" altLang="en-US" smtClean="0"/>
              <a:t>2026/4/24</a:t>
            </a:fld>
            <a:endParaRPr lang="zh-TW" altLang="en-US"/>
          </a:p>
        </p:txBody>
      </p:sp>
      <p:sp>
        <p:nvSpPr>
          <p:cNvPr id="5" name="頁尾版面配置區 4">
            <a:extLst>
              <a:ext uri="{FF2B5EF4-FFF2-40B4-BE49-F238E27FC236}">
                <a16:creationId xmlns:a16="http://schemas.microsoft.com/office/drawing/2014/main" id="{BCD38ED7-9470-4EEC-B26F-E6C04BF446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02ADA6CB-B0EA-461D-9366-176370DADD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83C19A-7257-4407-A439-0B4DC99E0DBA}" type="slidenum">
              <a:rPr lang="zh-TW" altLang="en-US" smtClean="0"/>
              <a:t>‹#›</a:t>
            </a:fld>
            <a:endParaRPr lang="zh-TW" altLang="en-US"/>
          </a:p>
        </p:txBody>
      </p:sp>
    </p:spTree>
    <p:extLst>
      <p:ext uri="{BB962C8B-B14F-4D97-AF65-F5344CB8AC3E}">
        <p14:creationId xmlns:p14="http://schemas.microsoft.com/office/powerpoint/2010/main" val="3686249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5"/>
            <a:ext cx="7035800" cy="863311"/>
          </a:xfrm>
          <a:solidFill>
            <a:srgbClr val="FFFF00"/>
          </a:solidFill>
        </p:spPr>
        <p:txBody>
          <a:bodyPr/>
          <a:lstStyle/>
          <a:p>
            <a:r>
              <a:rPr lang="zh-TW" altLang="en-US" dirty="0">
                <a:latin typeface="微軟正黑體" panose="020B0604030504040204" pitchFamily="34" charset="-120"/>
                <a:ea typeface="微軟正黑體" panose="020B0604030504040204" pitchFamily="34" charset="-120"/>
              </a:rPr>
              <a:t>跟課成果報告：</a:t>
            </a:r>
            <a:r>
              <a:rPr lang="en-US" altLang="zh-TW" dirty="0"/>
              <a:t>TA</a:t>
            </a:r>
            <a:r>
              <a:rPr lang="zh-TW" altLang="en-US" dirty="0"/>
              <a:t> </a:t>
            </a:r>
            <a:r>
              <a:rPr lang="en-US" altLang="zh-TW" dirty="0"/>
              <a:t>Guideline</a:t>
            </a:r>
            <a:endParaRPr lang="zh-TW" altLang="en-US" dirty="0"/>
          </a:p>
        </p:txBody>
      </p:sp>
      <p:sp>
        <p:nvSpPr>
          <p:cNvPr id="3" name="內容版面配置區 2"/>
          <p:cNvSpPr>
            <a:spLocks noGrp="1"/>
          </p:cNvSpPr>
          <p:nvPr>
            <p:ph idx="1"/>
          </p:nvPr>
        </p:nvSpPr>
        <p:spPr>
          <a:xfrm>
            <a:off x="838199" y="1413164"/>
            <a:ext cx="10624127" cy="5052291"/>
          </a:xfrm>
        </p:spPr>
        <p:txBody>
          <a:bodyPr>
            <a:noAutofit/>
          </a:bodyPr>
          <a:lstStyle/>
          <a:p>
            <a:pPr>
              <a:lnSpc>
                <a:spcPct val="150000"/>
              </a:lnSpc>
            </a:pPr>
            <a:r>
              <a:rPr lang="en-US" altLang="zh-TW" sz="2100" dirty="0">
                <a:latin typeface="微軟正黑體" panose="020B0604030504040204" pitchFamily="34" charset="-120"/>
                <a:ea typeface="微軟正黑體" panose="020B0604030504040204" pitchFamily="34" charset="-120"/>
              </a:rPr>
              <a:t>EMI</a:t>
            </a:r>
            <a:r>
              <a:rPr lang="zh-TW" altLang="en-US" sz="2100" dirty="0">
                <a:latin typeface="微軟正黑體" panose="020B0604030504040204" pitchFamily="34" charset="-120"/>
                <a:ea typeface="微軟正黑體" panose="020B0604030504040204" pitchFamily="34" charset="-120"/>
              </a:rPr>
              <a:t>必修課</a:t>
            </a:r>
            <a:r>
              <a:rPr lang="en-US" altLang="zh-TW" sz="2100" dirty="0">
                <a:latin typeface="微軟正黑體" panose="020B0604030504040204" pitchFamily="34" charset="-120"/>
                <a:ea typeface="微軟正黑體" panose="020B0604030504040204" pitchFamily="34" charset="-120"/>
              </a:rPr>
              <a:t>TA</a:t>
            </a:r>
            <a:r>
              <a:rPr lang="zh-TW" altLang="en-US" sz="2100" dirty="0">
                <a:latin typeface="微軟正黑體" panose="020B0604030504040204" pitchFamily="34" charset="-120"/>
                <a:ea typeface="微軟正黑體" panose="020B0604030504040204" pitchFamily="34" charset="-120"/>
              </a:rPr>
              <a:t>，須於期末</a:t>
            </a:r>
            <a:r>
              <a:rPr lang="en-US" altLang="zh-TW" sz="2100" dirty="0">
                <a:latin typeface="微軟正黑體" panose="020B0604030504040204" pitchFamily="34" charset="-120"/>
                <a:ea typeface="微軟正黑體" panose="020B0604030504040204" pitchFamily="34" charset="-120"/>
              </a:rPr>
              <a:t>(</a:t>
            </a:r>
            <a:r>
              <a:rPr lang="en-US" altLang="zh-TW" sz="2100" b="1" u="sng" dirty="0">
                <a:solidFill>
                  <a:srgbClr val="0000FF"/>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6/28</a:t>
            </a:r>
            <a:r>
              <a:rPr lang="zh-TW" altLang="en-US" sz="2100" b="1" u="sng" dirty="0">
                <a:solidFill>
                  <a:srgbClr val="0000FF"/>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 周日前</a:t>
            </a:r>
            <a:r>
              <a:rPr lang="en-US" altLang="zh-TW" sz="2100" dirty="0">
                <a:latin typeface="微軟正黑體" panose="020B0604030504040204" pitchFamily="34" charset="-120"/>
                <a:ea typeface="微軟正黑體" panose="020B0604030504040204" pitchFamily="34" charset="-120"/>
              </a:rPr>
              <a:t>)</a:t>
            </a:r>
            <a:r>
              <a:rPr lang="zh-TW" altLang="en-US" sz="2100" dirty="0">
                <a:latin typeface="微軟正黑體" panose="020B0604030504040204" pitchFamily="34" charset="-120"/>
                <a:ea typeface="微軟正黑體" panose="020B0604030504040204" pitchFamily="34" charset="-120"/>
              </a:rPr>
              <a:t>上傳當學期跟課過程中，所觀察到學生對於</a:t>
            </a:r>
            <a:r>
              <a:rPr lang="en-US" altLang="zh-TW" sz="2100" dirty="0">
                <a:latin typeface="微軟正黑體" panose="020B0604030504040204" pitchFamily="34" charset="-120"/>
                <a:ea typeface="微軟正黑體" panose="020B0604030504040204" pitchFamily="34" charset="-120"/>
              </a:rPr>
              <a:t>EMI</a:t>
            </a:r>
            <a:r>
              <a:rPr lang="zh-TW" altLang="en-US" sz="2100" dirty="0">
                <a:latin typeface="微軟正黑體" panose="020B0604030504040204" pitchFamily="34" charset="-120"/>
                <a:ea typeface="微軟正黑體" panose="020B0604030504040204" pitchFamily="34" charset="-120"/>
              </a:rPr>
              <a:t>課程學習的狀況進行回饋。</a:t>
            </a:r>
            <a:endParaRPr lang="en-US" altLang="zh-TW" sz="2100" dirty="0">
              <a:latin typeface="微軟正黑體" panose="020B0604030504040204" pitchFamily="34" charset="-120"/>
              <a:ea typeface="微軟正黑體" panose="020B0604030504040204" pitchFamily="34" charset="-120"/>
            </a:endParaRPr>
          </a:p>
          <a:p>
            <a:pPr>
              <a:lnSpc>
                <a:spcPct val="150000"/>
              </a:lnSpc>
            </a:pPr>
            <a:r>
              <a:rPr lang="zh-TW" altLang="en-US" sz="2100" b="1" dirty="0">
                <a:highlight>
                  <a:srgbClr val="FFFF00"/>
                </a:highlight>
                <a:latin typeface="微軟正黑體" panose="020B0604030504040204" pitchFamily="34" charset="-120"/>
                <a:ea typeface="微軟正黑體" panose="020B0604030504040204" pitchFamily="34" charset="-120"/>
              </a:rPr>
              <a:t>依所提供之簡報範本撰寫</a:t>
            </a:r>
            <a:r>
              <a:rPr lang="zh-TW" altLang="en-US" sz="2100" dirty="0">
                <a:latin typeface="微軟正黑體" panose="020B0604030504040204" pitchFamily="34" charset="-120"/>
                <a:ea typeface="微軟正黑體" panose="020B0604030504040204" pitchFamily="34" charset="-120"/>
              </a:rPr>
              <a:t>，上傳</a:t>
            </a:r>
            <a:r>
              <a:rPr lang="en-US" altLang="zh-TW" sz="2100" b="1" u="sng" dirty="0">
                <a:solidFill>
                  <a:srgbClr val="FF0000"/>
                </a:solidFill>
                <a:latin typeface="微軟正黑體" panose="020B0604030504040204" pitchFamily="34" charset="-120"/>
                <a:ea typeface="微軟正黑體" panose="020B0604030504040204" pitchFamily="34" charset="-120"/>
              </a:rPr>
              <a:t>PDF</a:t>
            </a:r>
            <a:r>
              <a:rPr lang="zh-TW" altLang="en-US" sz="2100" b="1" u="sng" dirty="0">
                <a:solidFill>
                  <a:srgbClr val="FF0000"/>
                </a:solidFill>
                <a:latin typeface="微軟正黑體" panose="020B0604030504040204" pitchFamily="34" charset="-120"/>
                <a:ea typeface="微軟正黑體" panose="020B0604030504040204" pitchFamily="34" charset="-120"/>
              </a:rPr>
              <a:t> </a:t>
            </a:r>
            <a:r>
              <a:rPr lang="zh-TW" altLang="en-US" sz="2100" dirty="0">
                <a:latin typeface="微軟正黑體" panose="020B0604030504040204" pitchFamily="34" charset="-120"/>
                <a:ea typeface="微軟正黑體" panose="020B0604030504040204" pitchFamily="34" charset="-120"/>
              </a:rPr>
              <a:t>檔，且合計檔案大小合計不得超過</a:t>
            </a:r>
            <a:r>
              <a:rPr lang="en-US" altLang="zh-TW" sz="2100" b="1" u="sng" dirty="0">
                <a:latin typeface="微軟正黑體" panose="020B0604030504040204" pitchFamily="34" charset="-120"/>
                <a:ea typeface="微軟正黑體" panose="020B0604030504040204" pitchFamily="34" charset="-120"/>
              </a:rPr>
              <a:t>10MB</a:t>
            </a:r>
            <a:r>
              <a:rPr lang="zh-TW" altLang="en-US" sz="2100" dirty="0">
                <a:latin typeface="微軟正黑體" panose="020B0604030504040204" pitchFamily="34" charset="-120"/>
                <a:ea typeface="微軟正黑體" panose="020B0604030504040204" pitchFamily="34" charset="-120"/>
              </a:rPr>
              <a:t>。</a:t>
            </a:r>
            <a:endParaRPr lang="en-US" altLang="zh-TW" sz="2100" dirty="0">
              <a:latin typeface="微軟正黑體" panose="020B0604030504040204" pitchFamily="34" charset="-120"/>
              <a:ea typeface="微軟正黑體" panose="020B0604030504040204" pitchFamily="34" charset="-120"/>
            </a:endParaRPr>
          </a:p>
          <a:p>
            <a:pPr>
              <a:lnSpc>
                <a:spcPct val="150000"/>
              </a:lnSpc>
            </a:pPr>
            <a:endParaRPr lang="en-US" altLang="zh-TW" sz="2100" dirty="0">
              <a:latin typeface="微軟正黑體" panose="020B0604030504040204" pitchFamily="34" charset="-120"/>
              <a:ea typeface="微軟正黑體" panose="020B0604030504040204" pitchFamily="34" charset="-120"/>
            </a:endParaRPr>
          </a:p>
          <a:p>
            <a:pPr>
              <a:lnSpc>
                <a:spcPct val="150000"/>
              </a:lnSpc>
            </a:pPr>
            <a:r>
              <a:rPr lang="zh-TW" altLang="en-US" sz="2100" b="1" dirty="0">
                <a:solidFill>
                  <a:srgbClr val="FF6600"/>
                </a:solidFill>
                <a:latin typeface="微軟正黑體" panose="020B0604030504040204" pitchFamily="34" charset="-120"/>
                <a:ea typeface="微軟正黑體" panose="020B0604030504040204" pitchFamily="34" charset="-120"/>
              </a:rPr>
              <a:t>注意</a:t>
            </a:r>
            <a:r>
              <a:rPr lang="zh-TW" altLang="en-US" sz="2100" dirty="0">
                <a:latin typeface="微軟正黑體" panose="020B0604030504040204" pitchFamily="34" charset="-120"/>
                <a:ea typeface="微軟正黑體" panose="020B0604030504040204" pitchFamily="34" charset="-120"/>
              </a:rPr>
              <a:t>：報告若引用素材應符合智慧財產權相關規定，如有違反，相關法律責任由</a:t>
            </a:r>
            <a:r>
              <a:rPr lang="en-US" altLang="zh-TW" sz="2100" dirty="0">
                <a:latin typeface="微軟正黑體" panose="020B0604030504040204" pitchFamily="34" charset="-120"/>
                <a:ea typeface="微軟正黑體" panose="020B0604030504040204" pitchFamily="34" charset="-120"/>
              </a:rPr>
              <a:t>TA</a:t>
            </a:r>
            <a:r>
              <a:rPr lang="zh-TW" altLang="en-US" sz="2100" dirty="0">
                <a:latin typeface="微軟正黑體" panose="020B0604030504040204" pitchFamily="34" charset="-120"/>
                <a:ea typeface="微軟正黑體" panose="020B0604030504040204" pitchFamily="34" charset="-120"/>
              </a:rPr>
              <a:t>自行負責，該簡報之著作財產權仍屬原作者所有，雙語辦公室得以任何形式及方式，無償公開於本校相關網站供師生瀏覽。</a:t>
            </a:r>
            <a:br>
              <a:rPr lang="en-US" altLang="zh-TW" sz="2100" dirty="0">
                <a:latin typeface="微軟正黑體" panose="020B0604030504040204" pitchFamily="34" charset="-120"/>
                <a:ea typeface="微軟正黑體" panose="020B0604030504040204" pitchFamily="34" charset="-120"/>
              </a:rPr>
            </a:br>
            <a:br>
              <a:rPr lang="en-US" altLang="zh-TW" sz="2100" dirty="0">
                <a:latin typeface="微軟正黑體" panose="020B0604030504040204" pitchFamily="34" charset="-120"/>
                <a:ea typeface="微軟正黑體" panose="020B0604030504040204" pitchFamily="34" charset="-120"/>
              </a:rPr>
            </a:br>
            <a:r>
              <a:rPr lang="zh-TW" altLang="en-US" sz="2100" dirty="0">
                <a:latin typeface="微軟正黑體" panose="020B0604030504040204" pitchFamily="34" charset="-120"/>
                <a:ea typeface="微軟正黑體" panose="020B0604030504040204" pitchFamily="34" charset="-120"/>
              </a:rPr>
              <a:t>                                       </a:t>
            </a:r>
            <a:r>
              <a:rPr lang="zh-TW" altLang="en-US" sz="4000" b="1" u="sng" dirty="0">
                <a:solidFill>
                  <a:srgbClr val="FF0000"/>
                </a:solidFill>
                <a:latin typeface="微軟正黑體" panose="020B0604030504040204" pitchFamily="34" charset="-120"/>
                <a:ea typeface="微軟正黑體" panose="020B0604030504040204" pitchFamily="34" charset="-120"/>
              </a:rPr>
              <a:t>上傳時請刪除此頁</a:t>
            </a:r>
            <a:endParaRPr lang="en-US" altLang="zh-TW" b="1" u="sng" dirty="0">
              <a:solidFill>
                <a:srgbClr val="FF0000"/>
              </a:solidFill>
              <a:latin typeface="微軟正黑體" panose="020B0604030504040204" pitchFamily="34" charset="-120"/>
              <a:ea typeface="微軟正黑體" panose="020B0604030504040204" pitchFamily="34" charset="-120"/>
            </a:endParaRPr>
          </a:p>
          <a:p>
            <a:pPr marL="0" indent="0">
              <a:lnSpc>
                <a:spcPct val="150000"/>
              </a:lnSpc>
              <a:buNone/>
            </a:pPr>
            <a:endParaRPr lang="en-US" altLang="zh-TW" sz="2100" dirty="0">
              <a:latin typeface="微軟正黑體" panose="020B0604030504040204" pitchFamily="34" charset="-120"/>
              <a:ea typeface="微軟正黑體" panose="020B0604030504040204" pitchFamily="34" charset="-120"/>
            </a:endParaRPr>
          </a:p>
        </p:txBody>
      </p:sp>
      <p:sp>
        <p:nvSpPr>
          <p:cNvPr id="5" name="投影片編號版面配置區 4"/>
          <p:cNvSpPr>
            <a:spLocks noGrp="1"/>
          </p:cNvSpPr>
          <p:nvPr>
            <p:ph type="sldNum" sz="quarter" idx="12"/>
          </p:nvPr>
        </p:nvSpPr>
        <p:spPr/>
        <p:txBody>
          <a:bodyPr/>
          <a:lstStyle/>
          <a:p>
            <a:fld id="{05934D2D-DF3B-4460-8732-DAC74720800B}" type="slidenum">
              <a:rPr lang="zh-TW" altLang="en-US" smtClean="0"/>
              <a:t>1</a:t>
            </a:fld>
            <a:endParaRPr lang="zh-TW" altLang="en-US"/>
          </a:p>
        </p:txBody>
      </p:sp>
    </p:spTree>
    <p:extLst>
      <p:ext uri="{BB962C8B-B14F-4D97-AF65-F5344CB8AC3E}">
        <p14:creationId xmlns:p14="http://schemas.microsoft.com/office/powerpoint/2010/main" val="438546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5"/>
            <a:ext cx="3124200" cy="863311"/>
          </a:xfrm>
          <a:solidFill>
            <a:srgbClr val="FFFF00"/>
          </a:solidFill>
        </p:spPr>
        <p:txBody>
          <a:bodyPr/>
          <a:lstStyle/>
          <a:p>
            <a:r>
              <a:rPr lang="en-US" altLang="zh-TW" dirty="0"/>
              <a:t>TA</a:t>
            </a:r>
            <a:r>
              <a:rPr lang="zh-TW" altLang="en-US" dirty="0"/>
              <a:t> </a:t>
            </a:r>
            <a:r>
              <a:rPr lang="en-US" altLang="zh-TW" dirty="0"/>
              <a:t>Guideline</a:t>
            </a:r>
            <a:endParaRPr lang="zh-TW" altLang="en-US" dirty="0"/>
          </a:p>
        </p:txBody>
      </p:sp>
      <p:sp>
        <p:nvSpPr>
          <p:cNvPr id="3" name="內容版面配置區 2"/>
          <p:cNvSpPr>
            <a:spLocks noGrp="1"/>
          </p:cNvSpPr>
          <p:nvPr>
            <p:ph idx="1"/>
          </p:nvPr>
        </p:nvSpPr>
        <p:spPr>
          <a:xfrm>
            <a:off x="838200" y="1170894"/>
            <a:ext cx="10624127" cy="5052291"/>
          </a:xfrm>
        </p:spPr>
        <p:txBody>
          <a:bodyPr>
            <a:noAutofit/>
          </a:bodyPr>
          <a:lstStyle/>
          <a:p>
            <a:pPr>
              <a:lnSpc>
                <a:spcPct val="150000"/>
              </a:lnSpc>
            </a:pPr>
            <a:r>
              <a:rPr lang="en-US" altLang="zh-TW" sz="1800" dirty="0">
                <a:latin typeface="Aptos"/>
                <a:ea typeface="微軟正黑體" panose="020B0604030504040204" pitchFamily="34" charset="-120"/>
              </a:rPr>
              <a:t>EMI Mandatory Course TAs are required to submit a feedback report by the end of the semester (</a:t>
            </a:r>
            <a:r>
              <a:rPr lang="en-US" altLang="zh-TW" sz="1800" b="1" dirty="0">
                <a:solidFill>
                  <a:srgbClr val="FF0000"/>
                </a:solidFill>
                <a:latin typeface="Aptos"/>
                <a:ea typeface="微軟正黑體" panose="020B0604030504040204" pitchFamily="34" charset="-120"/>
              </a:rPr>
              <a:t>no later than June 28</a:t>
            </a:r>
            <a:r>
              <a:rPr lang="en-US" altLang="zh-TW" sz="1800" dirty="0">
                <a:latin typeface="Aptos"/>
                <a:ea typeface="微軟正黑體" panose="020B0604030504040204" pitchFamily="34" charset="-120"/>
              </a:rPr>
              <a:t>) based on their observations of students' learning performance in the EMI course throughout the term.</a:t>
            </a:r>
          </a:p>
          <a:p>
            <a:pPr>
              <a:lnSpc>
                <a:spcPct val="150000"/>
              </a:lnSpc>
            </a:pPr>
            <a:r>
              <a:rPr lang="en-US" altLang="zh-TW" sz="1800" dirty="0">
                <a:highlight>
                  <a:srgbClr val="FFFF00"/>
                </a:highlight>
                <a:latin typeface="Aptos"/>
                <a:ea typeface="微軟正黑體" panose="020B0604030504040204" pitchFamily="34" charset="-120"/>
              </a:rPr>
              <a:t>The report must be written following the presentation template</a:t>
            </a:r>
            <a:r>
              <a:rPr lang="en-US" altLang="zh-TW" sz="1800" dirty="0">
                <a:latin typeface="Aptos"/>
                <a:ea typeface="微軟正黑體" panose="020B0604030504040204" pitchFamily="34" charset="-120"/>
              </a:rPr>
              <a:t>, submitted in </a:t>
            </a:r>
            <a:r>
              <a:rPr lang="en-US" altLang="zh-TW" sz="1800" dirty="0">
                <a:solidFill>
                  <a:srgbClr val="FF0000"/>
                </a:solidFill>
                <a:latin typeface="Aptos"/>
                <a:ea typeface="微軟正黑體" panose="020B0604030504040204" pitchFamily="34" charset="-120"/>
              </a:rPr>
              <a:t>PDF</a:t>
            </a:r>
            <a:r>
              <a:rPr lang="en-US" altLang="zh-TW" sz="1800" dirty="0">
                <a:latin typeface="Aptos"/>
                <a:ea typeface="微軟正黑體" panose="020B0604030504040204" pitchFamily="34" charset="-120"/>
              </a:rPr>
              <a:t> format, and the total file size must not exceed 10MB.</a:t>
            </a:r>
          </a:p>
          <a:p>
            <a:pPr>
              <a:lnSpc>
                <a:spcPct val="150000"/>
              </a:lnSpc>
            </a:pPr>
            <a:r>
              <a:rPr lang="en-US" altLang="zh-TW" sz="1800" dirty="0">
                <a:latin typeface="Aptos"/>
                <a:ea typeface="微軟正黑體" panose="020B0604030504040204" pitchFamily="34" charset="-120"/>
              </a:rPr>
              <a:t>Important Notes :  </a:t>
            </a:r>
          </a:p>
          <a:p>
            <a:pPr marL="216000" indent="0">
              <a:lnSpc>
                <a:spcPct val="150000"/>
              </a:lnSpc>
              <a:buNone/>
            </a:pPr>
            <a:r>
              <a:rPr lang="en-US" altLang="zh-TW" sz="1800" dirty="0">
                <a:latin typeface="Aptos"/>
                <a:ea typeface="微軟正黑體" panose="020B0604030504040204" pitchFamily="34" charset="-120"/>
              </a:rPr>
              <a:t>If external materials are cited in the report, all content must comply with intellectual property regulations. The TA shall bear full legal responsibility for any violations. The copyright of the presentation remains with the original author.  However, </a:t>
            </a:r>
            <a:r>
              <a:rPr lang="en-US" altLang="zh-TW" sz="1800" dirty="0" err="1">
                <a:latin typeface="Aptos"/>
                <a:ea typeface="微軟正黑體" panose="020B0604030504040204" pitchFamily="34" charset="-120"/>
              </a:rPr>
              <a:t>beer.c</a:t>
            </a:r>
            <a:r>
              <a:rPr lang="en-US" altLang="zh-TW" sz="1800" dirty="0">
                <a:latin typeface="Aptos"/>
                <a:ea typeface="微軟正黑體" panose="020B0604030504040204" pitchFamily="34" charset="-120"/>
              </a:rPr>
              <a:t> reserves the right to freely publish the submitted files on the NCKU-related websites for public access.</a:t>
            </a:r>
          </a:p>
          <a:p>
            <a:pPr marL="216000" indent="0" algn="ctr">
              <a:lnSpc>
                <a:spcPct val="150000"/>
              </a:lnSpc>
              <a:buNone/>
            </a:pPr>
            <a:r>
              <a:rPr lang="en-US" altLang="zh-TW" sz="3200" b="1" u="sng" dirty="0">
                <a:solidFill>
                  <a:srgbClr val="FF0000"/>
                </a:solidFill>
                <a:latin typeface="Aptos"/>
                <a:ea typeface="微軟正黑體" panose="020B0604030504040204" pitchFamily="34" charset="-120"/>
              </a:rPr>
              <a:t>Please delete this page when uploading</a:t>
            </a:r>
          </a:p>
        </p:txBody>
      </p:sp>
      <p:sp>
        <p:nvSpPr>
          <p:cNvPr id="5" name="投影片編號版面配置區 4"/>
          <p:cNvSpPr>
            <a:spLocks noGrp="1"/>
          </p:cNvSpPr>
          <p:nvPr>
            <p:ph type="sldNum" sz="quarter" idx="12"/>
          </p:nvPr>
        </p:nvSpPr>
        <p:spPr/>
        <p:txBody>
          <a:bodyPr/>
          <a:lstStyle/>
          <a:p>
            <a:fld id="{05934D2D-DF3B-4460-8732-DAC74720800B}" type="slidenum">
              <a:rPr lang="zh-TW" altLang="en-US" smtClean="0"/>
              <a:t>2</a:t>
            </a:fld>
            <a:endParaRPr lang="zh-TW" altLang="en-US"/>
          </a:p>
        </p:txBody>
      </p:sp>
    </p:spTree>
    <p:extLst>
      <p:ext uri="{BB962C8B-B14F-4D97-AF65-F5344CB8AC3E}">
        <p14:creationId xmlns:p14="http://schemas.microsoft.com/office/powerpoint/2010/main" val="2530412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B7A00242-DE34-434A-A708-806C5499BE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2"/>
            <a:ext cx="12192717" cy="6857598"/>
          </a:xfrm>
          <a:prstGeom prst="rect">
            <a:avLst/>
          </a:prstGeom>
        </p:spPr>
      </p:pic>
      <p:sp>
        <p:nvSpPr>
          <p:cNvPr id="2" name="標題 1">
            <a:extLst>
              <a:ext uri="{FF2B5EF4-FFF2-40B4-BE49-F238E27FC236}">
                <a16:creationId xmlns:a16="http://schemas.microsoft.com/office/drawing/2014/main" id="{662127C0-EAF0-4A9C-AD43-C644AC357831}"/>
              </a:ext>
            </a:extLst>
          </p:cNvPr>
          <p:cNvSpPr>
            <a:spLocks noGrp="1"/>
          </p:cNvSpPr>
          <p:nvPr>
            <p:ph type="ctrTitle"/>
          </p:nvPr>
        </p:nvSpPr>
        <p:spPr>
          <a:xfrm>
            <a:off x="1524000" y="842963"/>
            <a:ext cx="9144000" cy="2387600"/>
          </a:xfrm>
        </p:spPr>
        <p:txBody>
          <a:bodyPr>
            <a:normAutofit/>
          </a:bodyPr>
          <a:lstStyle/>
          <a:p>
            <a:r>
              <a:rPr lang="en-US" altLang="zh-TW" sz="8000" b="1" dirty="0"/>
              <a:t>114-2</a:t>
            </a:r>
            <a:r>
              <a:rPr lang="zh-TW" altLang="en-US" sz="8000" b="1" dirty="0"/>
              <a:t> </a:t>
            </a:r>
            <a:r>
              <a:rPr lang="en-US" altLang="zh-TW" sz="8000" b="1" dirty="0"/>
              <a:t>TA</a:t>
            </a:r>
            <a:r>
              <a:rPr lang="zh-TW" altLang="en-US" sz="8000" b="1" dirty="0"/>
              <a:t> </a:t>
            </a:r>
            <a:r>
              <a:rPr lang="en-US" altLang="zh-TW" sz="8000" b="1" dirty="0"/>
              <a:t>Guideline</a:t>
            </a:r>
            <a:endParaRPr lang="zh-TW" altLang="en-US" sz="8000" b="1" dirty="0"/>
          </a:p>
        </p:txBody>
      </p:sp>
      <p:sp>
        <p:nvSpPr>
          <p:cNvPr id="3" name="副標題 2">
            <a:extLst>
              <a:ext uri="{FF2B5EF4-FFF2-40B4-BE49-F238E27FC236}">
                <a16:creationId xmlns:a16="http://schemas.microsoft.com/office/drawing/2014/main" id="{1EA75C39-52E9-4AA0-9A2F-4D36EA784EB2}"/>
              </a:ext>
            </a:extLst>
          </p:cNvPr>
          <p:cNvSpPr>
            <a:spLocks noGrp="1"/>
          </p:cNvSpPr>
          <p:nvPr>
            <p:ph type="subTitle" idx="1"/>
          </p:nvPr>
        </p:nvSpPr>
        <p:spPr>
          <a:xfrm>
            <a:off x="3758711" y="4073124"/>
            <a:ext cx="4674577" cy="1261534"/>
          </a:xfrm>
        </p:spPr>
        <p:txBody>
          <a:bodyPr>
            <a:normAutofit/>
          </a:bodyPr>
          <a:lstStyle/>
          <a:p>
            <a:pPr algn="l"/>
            <a:r>
              <a:rPr lang="en-US" altLang="zh-TW" dirty="0"/>
              <a:t>TA Name</a:t>
            </a:r>
            <a:r>
              <a:rPr lang="zh-TW" altLang="en-US" dirty="0"/>
              <a:t>：</a:t>
            </a:r>
            <a:endParaRPr lang="en-US" altLang="zh-TW" dirty="0"/>
          </a:p>
          <a:p>
            <a:pPr algn="l"/>
            <a:r>
              <a:rPr lang="en-US" altLang="zh-TW" dirty="0"/>
              <a:t>Class</a:t>
            </a:r>
            <a:r>
              <a:rPr lang="zh-TW" altLang="en-US" dirty="0"/>
              <a:t>：</a:t>
            </a:r>
          </a:p>
        </p:txBody>
      </p:sp>
    </p:spTree>
    <p:extLst>
      <p:ext uri="{BB962C8B-B14F-4D97-AF65-F5344CB8AC3E}">
        <p14:creationId xmlns:p14="http://schemas.microsoft.com/office/powerpoint/2010/main" val="3431712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4C1E7-4FBF-2D50-3B40-1530F7CC2384}"/>
              </a:ext>
            </a:extLst>
          </p:cNvPr>
          <p:cNvSpPr>
            <a:spLocks noGrp="1"/>
          </p:cNvSpPr>
          <p:nvPr>
            <p:ph type="title"/>
          </p:nvPr>
        </p:nvSpPr>
        <p:spPr/>
        <p:txBody>
          <a:bodyPr>
            <a:normAutofit/>
          </a:bodyPr>
          <a:lstStyle/>
          <a:p>
            <a:r>
              <a:rPr lang="en-US" altLang="zh-TW" sz="3200" b="1" dirty="0">
                <a:latin typeface="Times New Roman" panose="02020603050405020304" pitchFamily="18" charset="0"/>
                <a:ea typeface="PMingLiU" panose="02020500000000000000" pitchFamily="18" charset="-120"/>
                <a:cs typeface="Times New Roman" panose="02020603050405020304" pitchFamily="18" charset="0"/>
              </a:rPr>
              <a:t>1</a:t>
            </a:r>
            <a:r>
              <a:rPr lang="en-US" sz="3200" b="1" dirty="0">
                <a:latin typeface="Times New Roman" panose="02020603050405020304" pitchFamily="18" charset="0"/>
                <a:ea typeface="PMingLiU" panose="02020500000000000000" pitchFamily="18" charset="-120"/>
                <a:cs typeface="Times New Roman" panose="02020603050405020304" pitchFamily="18" charset="0"/>
              </a:rPr>
              <a:t>. Common Student Difficulties During the Course</a:t>
            </a:r>
            <a:br>
              <a:rPr lang="en-US" sz="3200" dirty="0">
                <a:latin typeface="Aptos" panose="020B0004020202020204" pitchFamily="34" charset="0"/>
                <a:ea typeface="PMingLiU" panose="02020500000000000000" pitchFamily="18" charset="-120"/>
                <a:cs typeface="Times New Roman" panose="02020603050405020304" pitchFamily="18" charset="0"/>
              </a:rPr>
            </a:br>
            <a:endParaRPr lang="en-US" sz="3200" dirty="0"/>
          </a:p>
        </p:txBody>
      </p:sp>
      <p:sp>
        <p:nvSpPr>
          <p:cNvPr id="3" name="Content Placeholder 2">
            <a:extLst>
              <a:ext uri="{FF2B5EF4-FFF2-40B4-BE49-F238E27FC236}">
                <a16:creationId xmlns:a16="http://schemas.microsoft.com/office/drawing/2014/main" id="{373D6BED-015C-FEFE-BCD8-A7E1B9DA2E5A}"/>
              </a:ext>
            </a:extLst>
          </p:cNvPr>
          <p:cNvSpPr>
            <a:spLocks noGrp="1"/>
          </p:cNvSpPr>
          <p:nvPr>
            <p:ph idx="1"/>
          </p:nvPr>
        </p:nvSpPr>
        <p:spPr>
          <a:xfrm>
            <a:off x="838200" y="1201271"/>
            <a:ext cx="10515600" cy="4975692"/>
          </a:xfrm>
        </p:spPr>
        <p:txBody>
          <a:bodyPr/>
          <a:lstStyle/>
          <a:p>
            <a:pPr>
              <a:lnSpc>
                <a:spcPct val="115000"/>
              </a:lnSpc>
              <a:spcAft>
                <a:spcPts val="1000"/>
              </a:spcAft>
              <a:buFont typeface="Wingdings" panose="05000000000000000000" pitchFamily="2" charset="2"/>
              <a:buChar char="ü"/>
            </a:pPr>
            <a:r>
              <a:rPr lang="en-US" sz="1800" dirty="0">
                <a:effectLst/>
                <a:latin typeface="Times New Roman" panose="02020603050405020304" pitchFamily="18" charset="0"/>
                <a:ea typeface="PMingLiU" panose="02020500000000000000" pitchFamily="18" charset="-120"/>
                <a:cs typeface="Times New Roman" panose="02020603050405020304" pitchFamily="18" charset="0"/>
              </a:rPr>
              <a:t>Mark the common challenges students face during course instruction or when applying the course material.</a:t>
            </a:r>
            <a:endParaRPr lang="en-US" sz="1800" dirty="0">
              <a:effectLst/>
              <a:latin typeface="Aptos" panose="020B0004020202020204" pitchFamily="34" charset="0"/>
              <a:ea typeface="PMingLiU" panose="02020500000000000000" pitchFamily="18" charset="-120"/>
              <a:cs typeface="Times New Roman" panose="02020603050405020304" pitchFamily="18" charset="0"/>
            </a:endParaRPr>
          </a:p>
          <a:p>
            <a:pPr marL="0" indent="0">
              <a:buNone/>
            </a:pPr>
            <a:br>
              <a:rPr lang="en-US" sz="1800" kern="0" dirty="0">
                <a:effectLst/>
                <a:latin typeface="Times New Roman" panose="02020603050405020304" pitchFamily="18" charset="0"/>
                <a:ea typeface="PMingLiU" panose="02020500000000000000" pitchFamily="18" charset="-120"/>
              </a:rPr>
            </a:br>
            <a:endParaRPr lang="en-US" sz="1800" b="1" dirty="0">
              <a:effectLst/>
              <a:latin typeface="Times New Roman" panose="02020603050405020304" pitchFamily="18" charset="0"/>
              <a:ea typeface="PMingLiU" panose="02020500000000000000" pitchFamily="18" charset="-120"/>
              <a:cs typeface="Times New Roman" panose="02020603050405020304" pitchFamily="18" charset="0"/>
            </a:endParaRPr>
          </a:p>
          <a:p>
            <a:pPr marL="0" indent="0">
              <a:lnSpc>
                <a:spcPct val="115000"/>
              </a:lnSpc>
              <a:spcAft>
                <a:spcPts val="1000"/>
              </a:spcAft>
              <a:buNone/>
            </a:pPr>
            <a:endParaRPr lang="en-US" sz="1800" b="1" dirty="0">
              <a:latin typeface="Times New Roman" panose="02020603050405020304" pitchFamily="18" charset="0"/>
              <a:ea typeface="PMingLiU" panose="02020500000000000000" pitchFamily="18" charset="-120"/>
              <a:cs typeface="Times New Roman" panose="02020603050405020304" pitchFamily="18" charset="0"/>
            </a:endParaRPr>
          </a:p>
          <a:p>
            <a:pPr marL="0" indent="0">
              <a:lnSpc>
                <a:spcPct val="115000"/>
              </a:lnSpc>
              <a:spcAft>
                <a:spcPts val="1000"/>
              </a:spcAft>
              <a:buNone/>
            </a:pPr>
            <a:endParaRPr lang="en-US" sz="1800" b="1" dirty="0">
              <a:effectLst/>
              <a:latin typeface="Times New Roman" panose="02020603050405020304" pitchFamily="18" charset="0"/>
              <a:ea typeface="PMingLiU" panose="02020500000000000000" pitchFamily="18" charset="-120"/>
              <a:cs typeface="Times New Roman" panose="02020603050405020304" pitchFamily="18" charset="0"/>
            </a:endParaRPr>
          </a:p>
          <a:p>
            <a:pPr marL="0" indent="0">
              <a:lnSpc>
                <a:spcPct val="115000"/>
              </a:lnSpc>
              <a:spcAft>
                <a:spcPts val="1000"/>
              </a:spcAft>
              <a:buNone/>
            </a:pPr>
            <a:endParaRPr lang="en-US" dirty="0"/>
          </a:p>
        </p:txBody>
      </p:sp>
      <p:graphicFrame>
        <p:nvGraphicFramePr>
          <p:cNvPr id="5" name="表格 4">
            <a:extLst>
              <a:ext uri="{FF2B5EF4-FFF2-40B4-BE49-F238E27FC236}">
                <a16:creationId xmlns:a16="http://schemas.microsoft.com/office/drawing/2014/main" id="{60A29DC5-B306-46CB-A500-5316164C193A}"/>
              </a:ext>
            </a:extLst>
          </p:cNvPr>
          <p:cNvGraphicFramePr>
            <a:graphicFrameLocks noGrp="1"/>
          </p:cNvGraphicFramePr>
          <p:nvPr/>
        </p:nvGraphicFramePr>
        <p:xfrm>
          <a:off x="480000" y="1875219"/>
          <a:ext cx="11232000" cy="4368225"/>
        </p:xfrm>
        <a:graphic>
          <a:graphicData uri="http://schemas.openxmlformats.org/drawingml/2006/table">
            <a:tbl>
              <a:tblPr firstRow="1" bandRow="1">
                <a:tableStyleId>{5C22544A-7EE6-4342-B048-85BDC9FD1C3A}</a:tableStyleId>
              </a:tblPr>
              <a:tblGrid>
                <a:gridCol w="3168000">
                  <a:extLst>
                    <a:ext uri="{9D8B030D-6E8A-4147-A177-3AD203B41FA5}">
                      <a16:colId xmlns:a16="http://schemas.microsoft.com/office/drawing/2014/main" val="1211490342"/>
                    </a:ext>
                  </a:extLst>
                </a:gridCol>
                <a:gridCol w="576000">
                  <a:extLst>
                    <a:ext uri="{9D8B030D-6E8A-4147-A177-3AD203B41FA5}">
                      <a16:colId xmlns:a16="http://schemas.microsoft.com/office/drawing/2014/main" val="3288416532"/>
                    </a:ext>
                  </a:extLst>
                </a:gridCol>
                <a:gridCol w="3168000">
                  <a:extLst>
                    <a:ext uri="{9D8B030D-6E8A-4147-A177-3AD203B41FA5}">
                      <a16:colId xmlns:a16="http://schemas.microsoft.com/office/drawing/2014/main" val="3798425024"/>
                    </a:ext>
                  </a:extLst>
                </a:gridCol>
                <a:gridCol w="576000">
                  <a:extLst>
                    <a:ext uri="{9D8B030D-6E8A-4147-A177-3AD203B41FA5}">
                      <a16:colId xmlns:a16="http://schemas.microsoft.com/office/drawing/2014/main" val="2319257041"/>
                    </a:ext>
                  </a:extLst>
                </a:gridCol>
                <a:gridCol w="3168000">
                  <a:extLst>
                    <a:ext uri="{9D8B030D-6E8A-4147-A177-3AD203B41FA5}">
                      <a16:colId xmlns:a16="http://schemas.microsoft.com/office/drawing/2014/main" val="3729212169"/>
                    </a:ext>
                  </a:extLst>
                </a:gridCol>
                <a:gridCol w="576000">
                  <a:extLst>
                    <a:ext uri="{9D8B030D-6E8A-4147-A177-3AD203B41FA5}">
                      <a16:colId xmlns:a16="http://schemas.microsoft.com/office/drawing/2014/main" val="2856499503"/>
                    </a:ext>
                  </a:extLst>
                </a:gridCol>
              </a:tblGrid>
              <a:tr h="418021">
                <a:tc>
                  <a:txBody>
                    <a:bodyPr/>
                    <a:lstStyle/>
                    <a:p>
                      <a:pPr algn="ctr"/>
                      <a:r>
                        <a:rPr lang="en-US" altLang="zh-TW" sz="1400" b="1" dirty="0">
                          <a:solidFill>
                            <a:schemeClr val="tx1"/>
                          </a:solidFill>
                        </a:rPr>
                        <a:t>Challenge Type</a:t>
                      </a:r>
                      <a:endParaRPr lang="zh-TW" altLang="en-US" sz="14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solidFill>
                  </a:tcPr>
                </a:tc>
                <a:tc>
                  <a:txBody>
                    <a:bodyPr/>
                    <a:lstStyle/>
                    <a:p>
                      <a:pPr algn="ctr"/>
                      <a:r>
                        <a:rPr lang="en-US" altLang="zh-TW" sz="1400" b="1" dirty="0">
                          <a:solidFill>
                            <a:schemeClr val="tx1"/>
                          </a:solidFill>
                        </a:rPr>
                        <a:t>mark</a:t>
                      </a:r>
                      <a:endParaRPr lang="zh-TW" altLang="en-US" sz="14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b="1" dirty="0">
                          <a:solidFill>
                            <a:schemeClr val="tx1"/>
                          </a:solidFill>
                        </a:rPr>
                        <a:t>Challenge Type</a:t>
                      </a:r>
                      <a:endParaRPr lang="zh-TW" altLang="en-US" sz="14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b="1" dirty="0">
                          <a:solidFill>
                            <a:schemeClr val="tx1"/>
                          </a:solidFill>
                        </a:rPr>
                        <a:t>mark</a:t>
                      </a:r>
                      <a:endParaRPr lang="zh-TW" altLang="en-US" sz="14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b="1" dirty="0">
                          <a:solidFill>
                            <a:schemeClr val="tx1"/>
                          </a:solidFill>
                        </a:rPr>
                        <a:t>Challenge Type</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b="1" dirty="0">
                          <a:solidFill>
                            <a:schemeClr val="tx1"/>
                          </a:solidFill>
                        </a:rPr>
                        <a:t>mark</a:t>
                      </a:r>
                      <a:endParaRPr lang="zh-TW" altLang="en-US" sz="14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473080867"/>
                  </a:ext>
                </a:extLst>
              </a:tr>
              <a:tr h="987551">
                <a:tc>
                  <a:txBody>
                    <a:bodyPr/>
                    <a:lstStyle/>
                    <a:p>
                      <a:r>
                        <a:rPr lang="en-US" altLang="zh-TW" sz="1400" b="1" dirty="0">
                          <a:solidFill>
                            <a:schemeClr val="tx1"/>
                          </a:solidFill>
                        </a:rPr>
                        <a:t>Time Management Issues</a:t>
                      </a:r>
                    </a:p>
                    <a:p>
                      <a:r>
                        <a:rPr lang="en-US" altLang="zh-TW" sz="1400" b="0" dirty="0">
                          <a:solidFill>
                            <a:schemeClr val="tx1"/>
                          </a:solidFill>
                        </a:rPr>
                        <a:t>Description : </a:t>
                      </a:r>
                    </a:p>
                    <a:p>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ltLang="zh-TW" sz="1400" b="1" dirty="0">
                          <a:solidFill>
                            <a:schemeClr val="tx1"/>
                          </a:solidFill>
                        </a:rPr>
                        <a:t>Lack of Motivation &amp; Focus</a:t>
                      </a:r>
                    </a:p>
                    <a:p>
                      <a:r>
                        <a:rPr lang="en-US" altLang="zh-TW" sz="1400" b="0" dirty="0">
                          <a:solidFill>
                            <a:schemeClr val="tx1"/>
                          </a:solidFill>
                        </a:rPr>
                        <a:t>Description :</a:t>
                      </a:r>
                    </a:p>
                    <a:p>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ltLang="zh-TW" sz="1400" b="1" dirty="0">
                          <a:solidFill>
                            <a:schemeClr val="tx1"/>
                          </a:solidFill>
                        </a:rPr>
                        <a:t>Heavy Workload &amp; Academic Pressure</a:t>
                      </a:r>
                    </a:p>
                    <a:p>
                      <a:r>
                        <a:rPr lang="en-US" altLang="zh-TW" sz="1400" b="0" dirty="0">
                          <a:solidFill>
                            <a:schemeClr val="tx1"/>
                          </a:solidFill>
                        </a:rPr>
                        <a:t>Description :</a:t>
                      </a:r>
                    </a:p>
                    <a:p>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4215430"/>
                  </a:ext>
                </a:extLst>
              </a:tr>
              <a:tr h="987551">
                <a:tc>
                  <a:txBody>
                    <a:bodyPr/>
                    <a:lstStyle/>
                    <a:p>
                      <a:r>
                        <a:rPr lang="en-US" altLang="zh-TW" sz="1400" b="1" dirty="0">
                          <a:solidFill>
                            <a:schemeClr val="tx1"/>
                          </a:solidFill>
                        </a:rPr>
                        <a:t>Group Work &amp; Collaboration Issues</a:t>
                      </a:r>
                    </a:p>
                    <a:p>
                      <a:r>
                        <a:rPr lang="en-US" altLang="zh-TW" sz="1400" b="0" dirty="0">
                          <a:solidFill>
                            <a:schemeClr val="tx1"/>
                          </a:solidFill>
                        </a:rPr>
                        <a:t>Description :</a:t>
                      </a:r>
                    </a:p>
                    <a:p>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ltLang="zh-TW" sz="1400" b="1" kern="1200" dirty="0">
                          <a:solidFill>
                            <a:schemeClr val="dk1"/>
                          </a:solidFill>
                          <a:effectLst/>
                          <a:latin typeface="+mn-lt"/>
                          <a:ea typeface="+mn-ea"/>
                          <a:cs typeface="+mn-cs"/>
                        </a:rPr>
                        <a:t>Difficulty Understanding Course Material</a:t>
                      </a:r>
                      <a:endParaRPr lang="zh-TW" altLang="zh-TW" sz="1400" b="1" kern="1200" dirty="0">
                        <a:solidFill>
                          <a:schemeClr val="dk1"/>
                        </a:solidFill>
                        <a:effectLst/>
                        <a:latin typeface="+mn-lt"/>
                        <a:ea typeface="+mn-ea"/>
                        <a:cs typeface="+mn-cs"/>
                      </a:endParaRPr>
                    </a:p>
                    <a:p>
                      <a:r>
                        <a:rPr lang="en-US" altLang="zh-TW" sz="1400" b="0" kern="1200" dirty="0">
                          <a:solidFill>
                            <a:schemeClr val="dk1"/>
                          </a:solidFill>
                          <a:effectLst/>
                          <a:latin typeface="+mn-lt"/>
                          <a:ea typeface="+mn-ea"/>
                          <a:cs typeface="+mn-cs"/>
                        </a:rPr>
                        <a:t>Description :</a:t>
                      </a:r>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ltLang="zh-TW" sz="1400" b="1" kern="1200" dirty="0">
                          <a:solidFill>
                            <a:schemeClr val="dk1"/>
                          </a:solidFill>
                          <a:effectLst/>
                          <a:latin typeface="+mn-lt"/>
                          <a:ea typeface="+mn-ea"/>
                          <a:cs typeface="+mn-cs"/>
                        </a:rPr>
                        <a:t>Adapting to Different Teaching &amp; Learning Styles</a:t>
                      </a:r>
                      <a:endParaRPr lang="zh-TW" altLang="zh-TW" sz="1400" b="1" kern="1200" dirty="0">
                        <a:solidFill>
                          <a:schemeClr val="dk1"/>
                        </a:solidFill>
                        <a:effectLst/>
                        <a:latin typeface="+mn-lt"/>
                        <a:ea typeface="+mn-ea"/>
                        <a:cs typeface="+mn-cs"/>
                      </a:endParaRPr>
                    </a:p>
                    <a:p>
                      <a:r>
                        <a:rPr lang="en-US" altLang="zh-TW" sz="1400" b="0" kern="1200" dirty="0">
                          <a:solidFill>
                            <a:schemeClr val="dk1"/>
                          </a:solidFill>
                          <a:effectLst/>
                          <a:latin typeface="+mn-lt"/>
                          <a:ea typeface="+mn-ea"/>
                          <a:cs typeface="+mn-cs"/>
                        </a:rPr>
                        <a:t>Description :</a:t>
                      </a:r>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4924023"/>
                  </a:ext>
                </a:extLst>
              </a:tr>
              <a:tr h="987551">
                <a:tc>
                  <a:txBody>
                    <a:bodyPr/>
                    <a:lstStyle/>
                    <a:p>
                      <a:r>
                        <a:rPr lang="en-US" altLang="zh-TW" sz="1400" b="1" kern="1200" dirty="0">
                          <a:solidFill>
                            <a:schemeClr val="dk1"/>
                          </a:solidFill>
                          <a:effectLst/>
                          <a:latin typeface="+mn-lt"/>
                          <a:ea typeface="+mn-ea"/>
                          <a:cs typeface="+mn-cs"/>
                        </a:rPr>
                        <a:t>Poor Study Skills &amp; Exam Preparation</a:t>
                      </a:r>
                      <a:endParaRPr lang="zh-TW" altLang="zh-TW" sz="1400" b="1" kern="1200" dirty="0">
                        <a:solidFill>
                          <a:schemeClr val="dk1"/>
                        </a:solidFill>
                        <a:effectLst/>
                        <a:latin typeface="+mn-lt"/>
                        <a:ea typeface="+mn-ea"/>
                        <a:cs typeface="+mn-cs"/>
                      </a:endParaRPr>
                    </a:p>
                    <a:p>
                      <a:r>
                        <a:rPr lang="en-US" altLang="zh-TW" sz="1400" b="0" kern="1200" dirty="0">
                          <a:solidFill>
                            <a:schemeClr val="dk1"/>
                          </a:solidFill>
                          <a:effectLst/>
                          <a:latin typeface="+mn-lt"/>
                          <a:ea typeface="+mn-ea"/>
                          <a:cs typeface="+mn-cs"/>
                        </a:rPr>
                        <a:t>Description :</a:t>
                      </a:r>
                      <a:endParaRPr lang="zh-TW" altLang="zh-TW" sz="1400" b="0" kern="1200" dirty="0">
                        <a:solidFill>
                          <a:schemeClr val="dk1"/>
                        </a:solidFill>
                        <a:effectLst/>
                        <a:latin typeface="+mn-lt"/>
                        <a:ea typeface="+mn-ea"/>
                        <a:cs typeface="+mn-cs"/>
                      </a:endParaRPr>
                    </a:p>
                    <a:p>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ltLang="zh-TW" sz="1400" b="1" kern="1200" dirty="0">
                          <a:solidFill>
                            <a:schemeClr val="dk1"/>
                          </a:solidFill>
                          <a:effectLst/>
                          <a:latin typeface="+mn-lt"/>
                          <a:ea typeface="+mn-ea"/>
                          <a:cs typeface="+mn-cs"/>
                        </a:rPr>
                        <a:t>Financial Stress Impacting Academics</a:t>
                      </a:r>
                      <a:endParaRPr lang="zh-TW" altLang="zh-TW" sz="1400" b="1" kern="1200" dirty="0">
                        <a:solidFill>
                          <a:schemeClr val="dk1"/>
                        </a:solidFill>
                        <a:effectLst/>
                        <a:latin typeface="+mn-lt"/>
                        <a:ea typeface="+mn-ea"/>
                        <a:cs typeface="+mn-cs"/>
                      </a:endParaRPr>
                    </a:p>
                    <a:p>
                      <a:r>
                        <a:rPr lang="en-US" altLang="zh-TW" sz="1400" b="0" kern="1200" dirty="0">
                          <a:solidFill>
                            <a:schemeClr val="dk1"/>
                          </a:solidFill>
                          <a:effectLst/>
                          <a:latin typeface="+mn-lt"/>
                          <a:ea typeface="+mn-ea"/>
                          <a:cs typeface="+mn-cs"/>
                        </a:rPr>
                        <a:t>Description :</a:t>
                      </a:r>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ltLang="zh-TW" sz="1400" b="1" kern="1200" dirty="0">
                          <a:solidFill>
                            <a:schemeClr val="dk1"/>
                          </a:solidFill>
                          <a:effectLst/>
                          <a:latin typeface="+mn-lt"/>
                          <a:ea typeface="+mn-ea"/>
                          <a:cs typeface="+mn-cs"/>
                        </a:rPr>
                        <a:t>Language Barriers</a:t>
                      </a:r>
                      <a:endParaRPr lang="zh-TW" altLang="zh-TW" sz="1400" b="1" kern="1200" dirty="0">
                        <a:solidFill>
                          <a:schemeClr val="dk1"/>
                        </a:solidFill>
                        <a:effectLst/>
                        <a:latin typeface="+mn-lt"/>
                        <a:ea typeface="+mn-ea"/>
                        <a:cs typeface="+mn-cs"/>
                      </a:endParaRPr>
                    </a:p>
                    <a:p>
                      <a:r>
                        <a:rPr lang="en-US" altLang="zh-TW" sz="1400" b="0" kern="1200" dirty="0">
                          <a:solidFill>
                            <a:schemeClr val="dk1"/>
                          </a:solidFill>
                          <a:effectLst/>
                          <a:latin typeface="+mn-lt"/>
                          <a:ea typeface="+mn-ea"/>
                          <a:cs typeface="+mn-cs"/>
                        </a:rPr>
                        <a:t>Description :</a:t>
                      </a:r>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497693"/>
                  </a:ext>
                </a:extLst>
              </a:tr>
              <a:tr h="987551">
                <a:tc>
                  <a:txBody>
                    <a:bodyPr/>
                    <a:lstStyle/>
                    <a:p>
                      <a:r>
                        <a:rPr lang="en-US" altLang="zh-TW" sz="1400" b="1" kern="1200" dirty="0">
                          <a:solidFill>
                            <a:schemeClr val="dk1"/>
                          </a:solidFill>
                          <a:effectLst/>
                          <a:latin typeface="+mn-lt"/>
                          <a:ea typeface="+mn-ea"/>
                          <a:cs typeface="+mn-cs"/>
                        </a:rPr>
                        <a:t>Mental Health Challenges</a:t>
                      </a:r>
                      <a:endParaRPr lang="zh-TW" altLang="zh-TW" sz="1400" b="1" kern="1200" dirty="0">
                        <a:solidFill>
                          <a:schemeClr val="dk1"/>
                        </a:solidFill>
                        <a:effectLst/>
                        <a:latin typeface="+mn-lt"/>
                        <a:ea typeface="+mn-ea"/>
                        <a:cs typeface="+mn-cs"/>
                      </a:endParaRPr>
                    </a:p>
                    <a:p>
                      <a:r>
                        <a:rPr lang="en-US" altLang="zh-TW" sz="1400" b="0" kern="1200" dirty="0">
                          <a:solidFill>
                            <a:schemeClr val="dk1"/>
                          </a:solidFill>
                          <a:effectLst/>
                          <a:latin typeface="+mn-lt"/>
                          <a:ea typeface="+mn-ea"/>
                          <a:cs typeface="+mn-cs"/>
                        </a:rPr>
                        <a:t>Description :</a:t>
                      </a:r>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ltLang="zh-TW" sz="1400" b="1" kern="1200" dirty="0">
                          <a:solidFill>
                            <a:schemeClr val="dk1"/>
                          </a:solidFill>
                          <a:effectLst/>
                          <a:latin typeface="+mn-lt"/>
                          <a:ea typeface="+mn-ea"/>
                          <a:cs typeface="+mn-cs"/>
                        </a:rPr>
                        <a:t>Other</a:t>
                      </a:r>
                      <a:r>
                        <a:rPr lang="zh-TW" altLang="en-US" sz="1400" b="1" kern="1200" dirty="0">
                          <a:solidFill>
                            <a:schemeClr val="dk1"/>
                          </a:solidFill>
                          <a:effectLst/>
                          <a:latin typeface="+mn-lt"/>
                          <a:ea typeface="+mn-ea"/>
                          <a:cs typeface="+mn-cs"/>
                        </a:rPr>
                        <a:t>：</a:t>
                      </a:r>
                      <a:r>
                        <a:rPr lang="en-US" altLang="zh-TW" sz="1400" b="1" kern="1200" dirty="0">
                          <a:solidFill>
                            <a:schemeClr val="dk1"/>
                          </a:solidFill>
                          <a:effectLst/>
                          <a:latin typeface="+mn-lt"/>
                          <a:ea typeface="+mn-ea"/>
                          <a:cs typeface="+mn-cs"/>
                        </a:rPr>
                        <a:t> </a:t>
                      </a:r>
                    </a:p>
                    <a:p>
                      <a:r>
                        <a:rPr lang="en-US" altLang="zh-TW" sz="1400" b="0" kern="1200" dirty="0">
                          <a:solidFill>
                            <a:schemeClr val="dk1"/>
                          </a:solidFill>
                          <a:effectLst/>
                          <a:latin typeface="+mn-lt"/>
                          <a:ea typeface="+mn-ea"/>
                          <a:cs typeface="+mn-cs"/>
                        </a:rPr>
                        <a:t>Description :</a:t>
                      </a:r>
                      <a:endParaRPr lang="zh-TW" altLang="zh-TW" sz="1400" b="0" kern="1200" dirty="0">
                        <a:solidFill>
                          <a:schemeClr val="dk1"/>
                        </a:solidFill>
                        <a:effectLst/>
                        <a:latin typeface="+mn-lt"/>
                        <a:ea typeface="+mn-ea"/>
                        <a:cs typeface="+mn-cs"/>
                      </a:endParaRPr>
                    </a:p>
                    <a:p>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lang="zh-TW" altLang="en-US" sz="1400" b="0"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sz="140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87528992"/>
                  </a:ext>
                </a:extLst>
              </a:tr>
            </a:tbl>
          </a:graphicData>
        </a:graphic>
      </p:graphicFrame>
    </p:spTree>
    <p:extLst>
      <p:ext uri="{BB962C8B-B14F-4D97-AF65-F5344CB8AC3E}">
        <p14:creationId xmlns:p14="http://schemas.microsoft.com/office/powerpoint/2010/main" val="3905775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CC0E00-C0A8-1467-AC66-5352C0DBCC54}"/>
              </a:ext>
            </a:extLst>
          </p:cNvPr>
          <p:cNvSpPr>
            <a:spLocks noGrp="1"/>
          </p:cNvSpPr>
          <p:nvPr>
            <p:ph idx="1"/>
          </p:nvPr>
        </p:nvSpPr>
        <p:spPr>
          <a:xfrm>
            <a:off x="838200" y="628650"/>
            <a:ext cx="8477250" cy="5548313"/>
          </a:xfrm>
        </p:spPr>
        <p:txBody>
          <a:bodyPr>
            <a:normAutofit/>
          </a:bodyPr>
          <a:lstStyle/>
          <a:p>
            <a:pPr marL="0" indent="0">
              <a:spcAft>
                <a:spcPts val="1000"/>
              </a:spcAft>
              <a:buNone/>
            </a:pPr>
            <a:r>
              <a:rPr lang="en-US" altLang="zh-TW" b="1" dirty="0">
                <a:latin typeface="Times New Roman" panose="02020603050405020304" pitchFamily="18" charset="0"/>
                <a:ea typeface="PMingLiU" panose="02020500000000000000" pitchFamily="18" charset="-120"/>
                <a:cs typeface="Times New Roman" panose="02020603050405020304" pitchFamily="18" charset="0"/>
              </a:rPr>
              <a:t>2</a:t>
            </a:r>
            <a:r>
              <a:rPr lang="en-US" b="1" dirty="0">
                <a:effectLst/>
                <a:latin typeface="Times New Roman" panose="02020603050405020304" pitchFamily="18" charset="0"/>
                <a:ea typeface="PMingLiU" panose="02020500000000000000" pitchFamily="18" charset="-120"/>
                <a:cs typeface="Times New Roman" panose="02020603050405020304" pitchFamily="18" charset="0"/>
              </a:rPr>
              <a:t>. TA’s Challenges During the Course and Possible Solutions Used</a:t>
            </a:r>
            <a:endParaRPr lang="en-US" dirty="0">
              <a:effectLst/>
              <a:latin typeface="Aptos" panose="020B0004020202020204" pitchFamily="34" charset="0"/>
              <a:ea typeface="PMingLiU" panose="02020500000000000000" pitchFamily="18" charset="-120"/>
              <a:cs typeface="Times New Roman" panose="02020603050405020304" pitchFamily="18" charset="0"/>
            </a:endParaRPr>
          </a:p>
          <a:p>
            <a:pPr>
              <a:spcAft>
                <a:spcPts val="1000"/>
              </a:spcAft>
            </a:pPr>
            <a:r>
              <a:rPr lang="en-US" sz="2400" kern="0" dirty="0">
                <a:effectLst/>
                <a:latin typeface="Times New Roman" panose="02020603050405020304" pitchFamily="18" charset="0"/>
                <a:ea typeface="PMingLiU" panose="02020500000000000000" pitchFamily="18" charset="-120"/>
              </a:rPr>
              <a:t>Write the difficulties you faced as an EMI TA and the strategies or solutions you implemented to address them</a:t>
            </a:r>
            <a:r>
              <a:rPr lang="en-US" sz="2400" dirty="0">
                <a:effectLst/>
                <a:latin typeface="Times New Roman" panose="02020603050405020304" pitchFamily="18" charset="0"/>
                <a:ea typeface="PMingLiU" panose="02020500000000000000" pitchFamily="18" charset="-120"/>
                <a:cs typeface="Times New Roman" panose="02020603050405020304" pitchFamily="18" charset="0"/>
              </a:rPr>
              <a:t>.</a:t>
            </a:r>
            <a:endParaRPr lang="en-US" sz="2400" dirty="0">
              <a:effectLst/>
              <a:latin typeface="Aptos" panose="020B0004020202020204" pitchFamily="34" charset="0"/>
              <a:ea typeface="PMingLiU" panose="02020500000000000000" pitchFamily="18" charset="-120"/>
              <a:cs typeface="Times New Roman" panose="02020603050405020304" pitchFamily="18" charset="0"/>
            </a:endParaRPr>
          </a:p>
          <a:p>
            <a:pPr marL="0" indent="0">
              <a:spcAft>
                <a:spcPts val="1000"/>
              </a:spcAft>
              <a:buNone/>
            </a:pPr>
            <a:r>
              <a:rPr lang="en-US" sz="2000" dirty="0">
                <a:effectLst/>
                <a:latin typeface="Times New Roman" panose="02020603050405020304" pitchFamily="18" charset="0"/>
                <a:ea typeface="PMingLiU" panose="02020500000000000000" pitchFamily="18" charset="-120"/>
                <a:cs typeface="Times New Roman" panose="02020603050405020304" pitchFamily="18" charset="0"/>
              </a:rPr>
              <a:t>1.</a:t>
            </a:r>
            <a:endParaRPr lang="en-US" sz="2000" dirty="0">
              <a:effectLst/>
              <a:latin typeface="Aptos" panose="020B0004020202020204" pitchFamily="34" charset="0"/>
              <a:ea typeface="PMingLiU" panose="02020500000000000000" pitchFamily="18" charset="-120"/>
              <a:cs typeface="Times New Roman" panose="02020603050405020304" pitchFamily="18" charset="0"/>
            </a:endParaRPr>
          </a:p>
          <a:p>
            <a:pPr marL="0" indent="0">
              <a:spcAft>
                <a:spcPts val="1000"/>
              </a:spcAft>
              <a:buNone/>
            </a:pPr>
            <a:r>
              <a:rPr lang="en-US" sz="2000" dirty="0">
                <a:effectLst/>
                <a:latin typeface="Times New Roman" panose="02020603050405020304" pitchFamily="18" charset="0"/>
                <a:ea typeface="PMingLiU" panose="02020500000000000000" pitchFamily="18" charset="-120"/>
                <a:cs typeface="Times New Roman" panose="02020603050405020304" pitchFamily="18" charset="0"/>
              </a:rPr>
              <a:t>2.</a:t>
            </a:r>
            <a:endParaRPr lang="en-US" sz="2000" dirty="0">
              <a:effectLst/>
              <a:latin typeface="Aptos" panose="020B0004020202020204" pitchFamily="34" charset="0"/>
              <a:ea typeface="PMingLiU" panose="02020500000000000000" pitchFamily="18" charset="-120"/>
              <a:cs typeface="Times New Roman" panose="02020603050405020304" pitchFamily="18" charset="0"/>
            </a:endParaRPr>
          </a:p>
          <a:p>
            <a:pPr marL="0" indent="0">
              <a:buNone/>
            </a:pPr>
            <a:r>
              <a:rPr lang="en-US" sz="2000" kern="0" dirty="0">
                <a:effectLst/>
                <a:latin typeface="Times New Roman" panose="02020603050405020304" pitchFamily="18" charset="0"/>
                <a:ea typeface="PMingLiU" panose="02020500000000000000" pitchFamily="18" charset="-120"/>
              </a:rPr>
              <a:t>3</a:t>
            </a:r>
            <a:endParaRPr lang="en-US" sz="2000" dirty="0"/>
          </a:p>
        </p:txBody>
      </p:sp>
      <p:pic>
        <p:nvPicPr>
          <p:cNvPr id="5" name="Picture 4" descr="Person with idea concept">
            <a:extLst>
              <a:ext uri="{FF2B5EF4-FFF2-40B4-BE49-F238E27FC236}">
                <a16:creationId xmlns:a16="http://schemas.microsoft.com/office/drawing/2014/main" id="{D63E7EF6-E517-CEF2-BE06-3BDF88CE5C11}"/>
              </a:ext>
            </a:extLst>
          </p:cNvPr>
          <p:cNvPicPr>
            <a:picLocks noChangeAspect="1"/>
          </p:cNvPicPr>
          <p:nvPr/>
        </p:nvPicPr>
        <p:blipFill>
          <a:blip r:embed="rId2"/>
          <a:srcRect l="25212" r="16750" b="-1"/>
          <a:stretch/>
        </p:blipFill>
        <p:spPr>
          <a:xfrm>
            <a:off x="8812530" y="10"/>
            <a:ext cx="3379470"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565443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1B204-0EC5-CC9B-FF65-D6F51742ABBC}"/>
              </a:ext>
            </a:extLst>
          </p:cNvPr>
          <p:cNvSpPr>
            <a:spLocks noGrp="1"/>
          </p:cNvSpPr>
          <p:nvPr>
            <p:ph type="title"/>
          </p:nvPr>
        </p:nvSpPr>
        <p:spPr>
          <a:xfrm>
            <a:off x="838200" y="512956"/>
            <a:ext cx="8874511" cy="679412"/>
          </a:xfrm>
        </p:spPr>
        <p:txBody>
          <a:bodyPr>
            <a:noAutofit/>
          </a:bodyPr>
          <a:lstStyle/>
          <a:p>
            <a:r>
              <a:rPr lang="en-US" altLang="zh-TW" sz="2800" b="1" dirty="0">
                <a:latin typeface="Times New Roman" panose="02020603050405020304" pitchFamily="18" charset="0"/>
                <a:ea typeface="PMingLiU" panose="02020500000000000000" pitchFamily="18" charset="-120"/>
                <a:cs typeface="Times New Roman" panose="02020603050405020304" pitchFamily="18" charset="0"/>
              </a:rPr>
              <a:t>3</a:t>
            </a:r>
            <a:r>
              <a:rPr lang="en-US" sz="2800" b="1" dirty="0">
                <a:latin typeface="Times New Roman" panose="02020603050405020304" pitchFamily="18" charset="0"/>
                <a:ea typeface="PMingLiU" panose="02020500000000000000" pitchFamily="18" charset="-120"/>
                <a:cs typeface="Times New Roman" panose="02020603050405020304" pitchFamily="18" charset="0"/>
              </a:rPr>
              <a:t>. TA’s Mistakes and Possible Corrections</a:t>
            </a:r>
            <a:br>
              <a:rPr lang="en-US" sz="2800" dirty="0">
                <a:latin typeface="Aptos" panose="020B0004020202020204" pitchFamily="34" charset="0"/>
                <a:ea typeface="PMingLiU" panose="02020500000000000000" pitchFamily="18" charset="-120"/>
                <a:cs typeface="Times New Roman" panose="02020603050405020304" pitchFamily="18" charset="0"/>
              </a:rPr>
            </a:br>
            <a:endParaRPr lang="en-US" sz="2800" dirty="0"/>
          </a:p>
        </p:txBody>
      </p:sp>
      <p:sp>
        <p:nvSpPr>
          <p:cNvPr id="3" name="Content Placeholder 2">
            <a:extLst>
              <a:ext uri="{FF2B5EF4-FFF2-40B4-BE49-F238E27FC236}">
                <a16:creationId xmlns:a16="http://schemas.microsoft.com/office/drawing/2014/main" id="{D49453DC-C4B3-94FA-F2DF-D08EEF1954AD}"/>
              </a:ext>
            </a:extLst>
          </p:cNvPr>
          <p:cNvSpPr>
            <a:spLocks noGrp="1"/>
          </p:cNvSpPr>
          <p:nvPr>
            <p:ph idx="1"/>
          </p:nvPr>
        </p:nvSpPr>
        <p:spPr>
          <a:xfrm>
            <a:off x="838199" y="1192368"/>
            <a:ext cx="8551127" cy="4984595"/>
          </a:xfrm>
        </p:spPr>
        <p:txBody>
          <a:bodyPr>
            <a:normAutofit/>
          </a:bodyPr>
          <a:lstStyle/>
          <a:p>
            <a:pPr marL="0" indent="0">
              <a:spcAft>
                <a:spcPts val="1000"/>
              </a:spcAft>
              <a:buNone/>
            </a:pPr>
            <a:r>
              <a:rPr lang="en-US" sz="2400" dirty="0">
                <a:effectLst/>
                <a:latin typeface="Times New Roman" panose="02020603050405020304" pitchFamily="18" charset="0"/>
                <a:ea typeface="PMingLiU" panose="02020500000000000000" pitchFamily="18" charset="-120"/>
                <a:cs typeface="Times New Roman" panose="02020603050405020304" pitchFamily="18" charset="0"/>
              </a:rPr>
              <a:t>• </a:t>
            </a:r>
            <a:r>
              <a:rPr lang="en-US" sz="2400" dirty="0">
                <a:effectLst/>
                <a:highlight>
                  <a:srgbClr val="FFFF00"/>
                </a:highlight>
                <a:latin typeface="Times New Roman" panose="02020603050405020304" pitchFamily="18" charset="0"/>
                <a:ea typeface="PMingLiU" panose="02020500000000000000" pitchFamily="18" charset="-120"/>
                <a:cs typeface="Times New Roman" panose="02020603050405020304" pitchFamily="18" charset="0"/>
              </a:rPr>
              <a:t>Detail any errors you made as TA during the EMI course</a:t>
            </a:r>
          </a:p>
          <a:p>
            <a:pPr marL="0" indent="0">
              <a:spcAft>
                <a:spcPts val="1000"/>
              </a:spcAft>
              <a:buNone/>
            </a:pPr>
            <a:r>
              <a:rPr lang="en-US" sz="2400" dirty="0">
                <a:latin typeface="Times New Roman" panose="02020603050405020304" pitchFamily="18" charset="0"/>
                <a:ea typeface="PMingLiU" panose="02020500000000000000" pitchFamily="18" charset="-120"/>
                <a:cs typeface="Times New Roman" panose="02020603050405020304" pitchFamily="18" charset="0"/>
              </a:rPr>
              <a:t>----------------------------------------------------------------------------------------------------------------------------------------------------------------------------------------------</a:t>
            </a:r>
          </a:p>
          <a:p>
            <a:r>
              <a:rPr lang="en-US" sz="2400" dirty="0">
                <a:effectLst/>
                <a:highlight>
                  <a:srgbClr val="00FF00"/>
                </a:highlight>
                <a:latin typeface="Times New Roman" panose="02020603050405020304" pitchFamily="18" charset="0"/>
                <a:ea typeface="PMingLiU" panose="02020500000000000000" pitchFamily="18" charset="-120"/>
                <a:cs typeface="Times New Roman" panose="02020603050405020304" pitchFamily="18" charset="0"/>
              </a:rPr>
              <a:t>Describe the steps taken to correct these mistakes</a:t>
            </a:r>
          </a:p>
          <a:p>
            <a:pPr marL="0" indent="0">
              <a:buNone/>
            </a:pPr>
            <a:r>
              <a:rPr lang="en-US" sz="2400" dirty="0">
                <a:latin typeface="Times New Roman" panose="02020603050405020304" pitchFamily="18" charset="0"/>
                <a:ea typeface="PMingLiU" panose="02020500000000000000" pitchFamily="18" charset="-120"/>
                <a:cs typeface="Times New Roman" panose="02020603050405020304" pitchFamily="18" charset="0"/>
              </a:rPr>
              <a:t>--------------------------------------------------------------------------------------------------------------------------------------------</a:t>
            </a:r>
          </a:p>
          <a:p>
            <a:pPr marL="0" indent="0">
              <a:buNone/>
            </a:pPr>
            <a:r>
              <a:rPr lang="en-US" sz="2400" dirty="0">
                <a:latin typeface="Times New Roman" panose="02020603050405020304" pitchFamily="18" charset="0"/>
                <a:ea typeface="PMingLiU" panose="02020500000000000000" pitchFamily="18" charset="-120"/>
                <a:cs typeface="Times New Roman" panose="02020603050405020304" pitchFamily="18" charset="0"/>
              </a:rPr>
              <a:t>----------------------------------------------------------------------</a:t>
            </a:r>
            <a:endParaRPr lang="en-US" sz="2400" dirty="0"/>
          </a:p>
        </p:txBody>
      </p:sp>
      <p:pic>
        <p:nvPicPr>
          <p:cNvPr id="5" name="Picture 4">
            <a:extLst>
              <a:ext uri="{FF2B5EF4-FFF2-40B4-BE49-F238E27FC236}">
                <a16:creationId xmlns:a16="http://schemas.microsoft.com/office/drawing/2014/main" id="{6D801A90-493A-D208-2570-C068FB5EE3BE}"/>
              </a:ext>
            </a:extLst>
          </p:cNvPr>
          <p:cNvPicPr>
            <a:picLocks noChangeAspect="1"/>
          </p:cNvPicPr>
          <p:nvPr/>
        </p:nvPicPr>
        <p:blipFill>
          <a:blip r:embed="rId2"/>
          <a:srcRect r="2" b="14874"/>
          <a:stretch/>
        </p:blipFill>
        <p:spPr>
          <a:xfrm>
            <a:off x="8447314" y="-152390"/>
            <a:ext cx="4278086"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1992251000"/>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1823</TotalTime>
  <Words>445</Words>
  <Application>Microsoft Office PowerPoint</Application>
  <PresentationFormat>寬螢幕</PresentationFormat>
  <Paragraphs>59</Paragraphs>
  <Slides>6</Slides>
  <Notes>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6</vt:i4>
      </vt:variant>
    </vt:vector>
  </HeadingPairs>
  <TitlesOfParts>
    <vt:vector size="14" baseType="lpstr">
      <vt:lpstr>微軟正黑體</vt:lpstr>
      <vt:lpstr>Aptos</vt:lpstr>
      <vt:lpstr>Arial</vt:lpstr>
      <vt:lpstr>Calibri</vt:lpstr>
      <vt:lpstr>Calibri Light</vt:lpstr>
      <vt:lpstr>Times New Roman</vt:lpstr>
      <vt:lpstr>Wingdings</vt:lpstr>
      <vt:lpstr>Office 佈景主題</vt:lpstr>
      <vt:lpstr>跟課成果報告：TA Guideline</vt:lpstr>
      <vt:lpstr>TA Guideline</vt:lpstr>
      <vt:lpstr>114-2 TA Guideline</vt:lpstr>
      <vt:lpstr>1. Common Student Difficulties During the Course </vt:lpstr>
      <vt:lpstr>PowerPoint 簡報</vt:lpstr>
      <vt:lpstr>3. TA’s Mistakes and Possible Corrections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Learning Note</dc:title>
  <dc:creator>user</dc:creator>
  <cp:lastModifiedBy>user</cp:lastModifiedBy>
  <cp:revision>19</cp:revision>
  <dcterms:created xsi:type="dcterms:W3CDTF">2025-02-27T07:05:30Z</dcterms:created>
  <dcterms:modified xsi:type="dcterms:W3CDTF">2026-04-24T06:20:56Z</dcterms:modified>
</cp:coreProperties>
</file>